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60" r:id="rId2"/>
    <p:sldMasterId id="2147483680" r:id="rId3"/>
    <p:sldMasterId id="2147483676" r:id="rId4"/>
    <p:sldMasterId id="2147483672" r:id="rId5"/>
  </p:sldMasterIdLst>
  <p:notesMasterIdLst>
    <p:notesMasterId r:id="rId20"/>
  </p:notesMasterIdLst>
  <p:sldIdLst>
    <p:sldId id="256" r:id="rId6"/>
    <p:sldId id="274" r:id="rId7"/>
    <p:sldId id="265" r:id="rId8"/>
    <p:sldId id="267" r:id="rId9"/>
    <p:sldId id="268" r:id="rId10"/>
    <p:sldId id="269" r:id="rId11"/>
    <p:sldId id="271" r:id="rId12"/>
    <p:sldId id="270" r:id="rId13"/>
    <p:sldId id="264" r:id="rId14"/>
    <p:sldId id="260" r:id="rId15"/>
    <p:sldId id="262" r:id="rId16"/>
    <p:sldId id="263" r:id="rId17"/>
    <p:sldId id="273" r:id="rId18"/>
    <p:sldId id="25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showGuides="1">
      <p:cViewPr varScale="1">
        <p:scale>
          <a:sx n="85" d="100"/>
          <a:sy n="85"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200" dirty="0"/>
              <a:t>Entwicklung Arbeitsunfähigkeitsbescheinigungen bei der IKK Südwest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eAU</c:v>
                </c:pt>
              </c:strCache>
            </c:strRef>
          </c:tx>
          <c:spPr>
            <a:ln w="28575" cap="rnd">
              <a:solidFill>
                <a:schemeClr val="accent1"/>
              </a:solidFill>
              <a:round/>
            </a:ln>
            <a:effectLst/>
          </c:spPr>
          <c:marker>
            <c:symbol val="none"/>
          </c:marker>
          <c:cat>
            <c:strRef>
              <c:f>Tabelle1!$A$3:$A$9</c:f>
              <c:strCache>
                <c:ptCount val="7"/>
                <c:pt idx="0">
                  <c:v>Februar</c:v>
                </c:pt>
                <c:pt idx="1">
                  <c:v>März</c:v>
                </c:pt>
                <c:pt idx="2">
                  <c:v>April</c:v>
                </c:pt>
                <c:pt idx="3">
                  <c:v>Mai</c:v>
                </c:pt>
                <c:pt idx="4">
                  <c:v>Juni</c:v>
                </c:pt>
                <c:pt idx="5">
                  <c:v>Juli</c:v>
                </c:pt>
                <c:pt idx="6">
                  <c:v>August</c:v>
                </c:pt>
              </c:strCache>
            </c:strRef>
          </c:cat>
          <c:val>
            <c:numRef>
              <c:f>Tabelle1!$B$3:$B$9</c:f>
              <c:numCache>
                <c:formatCode>General</c:formatCode>
                <c:ptCount val="7"/>
                <c:pt idx="0">
                  <c:v>11000</c:v>
                </c:pt>
                <c:pt idx="1">
                  <c:v>15734</c:v>
                </c:pt>
                <c:pt idx="2">
                  <c:v>11410</c:v>
                </c:pt>
                <c:pt idx="3">
                  <c:v>15975</c:v>
                </c:pt>
                <c:pt idx="4">
                  <c:v>29255</c:v>
                </c:pt>
                <c:pt idx="5">
                  <c:v>77281</c:v>
                </c:pt>
                <c:pt idx="6">
                  <c:v>67850</c:v>
                </c:pt>
              </c:numCache>
            </c:numRef>
          </c:val>
          <c:smooth val="0"/>
          <c:extLst>
            <c:ext xmlns:c16="http://schemas.microsoft.com/office/drawing/2014/chart" uri="{C3380CC4-5D6E-409C-BE32-E72D297353CC}">
              <c16:uniqueId val="{00000000-FA82-4213-A385-D0861A2D6A51}"/>
            </c:ext>
          </c:extLst>
        </c:ser>
        <c:ser>
          <c:idx val="1"/>
          <c:order val="1"/>
          <c:tx>
            <c:strRef>
              <c:f>Tabelle1!$C$1</c:f>
              <c:strCache>
                <c:ptCount val="1"/>
                <c:pt idx="0">
                  <c:v>Papier AU</c:v>
                </c:pt>
              </c:strCache>
            </c:strRef>
          </c:tx>
          <c:spPr>
            <a:ln w="28575" cap="rnd">
              <a:solidFill>
                <a:schemeClr val="tx1"/>
              </a:solidFill>
              <a:round/>
            </a:ln>
            <a:effectLst/>
          </c:spPr>
          <c:marker>
            <c:symbol val="none"/>
          </c:marker>
          <c:cat>
            <c:strRef>
              <c:f>Tabelle1!$A$3:$A$9</c:f>
              <c:strCache>
                <c:ptCount val="7"/>
                <c:pt idx="0">
                  <c:v>Februar</c:v>
                </c:pt>
                <c:pt idx="1">
                  <c:v>März</c:v>
                </c:pt>
                <c:pt idx="2">
                  <c:v>April</c:v>
                </c:pt>
                <c:pt idx="3">
                  <c:v>Mai</c:v>
                </c:pt>
                <c:pt idx="4">
                  <c:v>Juni</c:v>
                </c:pt>
                <c:pt idx="5">
                  <c:v>Juli</c:v>
                </c:pt>
                <c:pt idx="6">
                  <c:v>August</c:v>
                </c:pt>
              </c:strCache>
            </c:strRef>
          </c:cat>
          <c:val>
            <c:numRef>
              <c:f>Tabelle1!$C$3:$C$9</c:f>
              <c:numCache>
                <c:formatCode>General</c:formatCode>
                <c:ptCount val="7"/>
                <c:pt idx="0">
                  <c:v>78788</c:v>
                </c:pt>
                <c:pt idx="1">
                  <c:v>87849</c:v>
                </c:pt>
                <c:pt idx="2">
                  <c:v>74538</c:v>
                </c:pt>
                <c:pt idx="3">
                  <c:v>66907</c:v>
                </c:pt>
                <c:pt idx="4">
                  <c:v>57930</c:v>
                </c:pt>
                <c:pt idx="5">
                  <c:v>44751</c:v>
                </c:pt>
                <c:pt idx="6">
                  <c:v>30229</c:v>
                </c:pt>
              </c:numCache>
            </c:numRef>
          </c:val>
          <c:smooth val="0"/>
          <c:extLst>
            <c:ext xmlns:c16="http://schemas.microsoft.com/office/drawing/2014/chart" uri="{C3380CC4-5D6E-409C-BE32-E72D297353CC}">
              <c16:uniqueId val="{00000001-FA82-4213-A385-D0861A2D6A51}"/>
            </c:ext>
          </c:extLst>
        </c:ser>
        <c:dLbls>
          <c:showLegendKey val="0"/>
          <c:showVal val="0"/>
          <c:showCatName val="0"/>
          <c:showSerName val="0"/>
          <c:showPercent val="0"/>
          <c:showBubbleSize val="0"/>
        </c:dLbls>
        <c:smooth val="0"/>
        <c:axId val="481398312"/>
        <c:axId val="481398968"/>
      </c:lineChart>
      <c:catAx>
        <c:axId val="48139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81398968"/>
        <c:crosses val="autoZero"/>
        <c:auto val="1"/>
        <c:lblAlgn val="ctr"/>
        <c:lblOffset val="100"/>
        <c:noMultiLvlLbl val="0"/>
      </c:catAx>
      <c:valAx>
        <c:axId val="481398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81398312"/>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4263-01E7-A74F-A1CE-B2683D217E39}" type="datetimeFigureOut">
              <a:rPr lang="de-DE" smtClean="0"/>
              <a:t>07.10.2022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0364E-7613-AA4F-871D-BBDA69581485}" type="slidenum">
              <a:rPr lang="de-DE" smtClean="0"/>
              <a:t>‹Nr.›</a:t>
            </a:fld>
            <a:endParaRPr lang="de-DE"/>
          </a:p>
        </p:txBody>
      </p:sp>
    </p:spTree>
    <p:extLst>
      <p:ext uri="{BB962C8B-B14F-4D97-AF65-F5344CB8AC3E}">
        <p14:creationId xmlns:p14="http://schemas.microsoft.com/office/powerpoint/2010/main" val="99667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KK Titelfolie">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89F4D8E3-B85C-4946-BEDC-C973DCA3E897}"/>
              </a:ext>
            </a:extLst>
          </p:cNvPr>
          <p:cNvSpPr>
            <a:spLocks noGrp="1"/>
          </p:cNvSpPr>
          <p:nvPr>
            <p:ph type="dt" sz="half" idx="10"/>
          </p:nvPr>
        </p:nvSpPr>
        <p:spPr/>
        <p:txBody>
          <a:bodyPr/>
          <a:lstStyle/>
          <a:p>
            <a:pPr algn="r"/>
            <a:endParaRPr lang="de-DE"/>
          </a:p>
        </p:txBody>
      </p:sp>
      <p:sp>
        <p:nvSpPr>
          <p:cNvPr id="11" name="Textplatzhalter 10">
            <a:extLst>
              <a:ext uri="{FF2B5EF4-FFF2-40B4-BE49-F238E27FC236}">
                <a16:creationId xmlns:a16="http://schemas.microsoft.com/office/drawing/2014/main" id="{B2350678-15C0-DF4D-B427-957DB9A344A0}"/>
              </a:ext>
            </a:extLst>
          </p:cNvPr>
          <p:cNvSpPr>
            <a:spLocks noGrp="1"/>
          </p:cNvSpPr>
          <p:nvPr>
            <p:ph type="body" sz="quarter" idx="12" hasCustomPrompt="1"/>
          </p:nvPr>
        </p:nvSpPr>
        <p:spPr>
          <a:xfrm>
            <a:off x="972000" y="5662800"/>
            <a:ext cx="5216980" cy="558000"/>
          </a:xfrm>
          <a:prstGeom prst="rect">
            <a:avLst/>
          </a:prstGeom>
        </p:spPr>
        <p:txBody>
          <a:bodyPr anchor="t"/>
          <a:lstStyle>
            <a:lvl1pPr>
              <a:buNone/>
              <a:defRPr sz="1500"/>
            </a:lvl1pPr>
            <a:lvl2pPr>
              <a:buNone/>
              <a:defRPr sz="1500"/>
            </a:lvl2pPr>
            <a:lvl3pPr>
              <a:buNone/>
              <a:defRPr sz="1500"/>
            </a:lvl3pPr>
            <a:lvl4pPr>
              <a:buNone/>
              <a:defRPr sz="1500"/>
            </a:lvl4pPr>
            <a:lvl5pPr>
              <a:buNone/>
              <a:defRPr sz="1500"/>
            </a:lvl5pPr>
          </a:lstStyle>
          <a:p>
            <a:pPr lvl="0"/>
            <a:r>
              <a:rPr lang="de-DE" dirty="0"/>
              <a:t>Master-Untertitelformat bearbeiten</a:t>
            </a:r>
          </a:p>
        </p:txBody>
      </p:sp>
      <p:sp>
        <p:nvSpPr>
          <p:cNvPr id="2" name="Titel 1">
            <a:extLst>
              <a:ext uri="{FF2B5EF4-FFF2-40B4-BE49-F238E27FC236}">
                <a16:creationId xmlns:a16="http://schemas.microsoft.com/office/drawing/2014/main" id="{D79F321A-A973-2546-AF3D-8FD1A2969377}"/>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D3C6BE12-5856-904D-B224-1E4254D25491}"/>
              </a:ext>
            </a:extLst>
          </p:cNvPr>
          <p:cNvSpPr>
            <a:spLocks noGrp="1"/>
          </p:cNvSpPr>
          <p:nvPr>
            <p:ph type="ftr" sz="quarter" idx="13"/>
          </p:nvPr>
        </p:nvSpPr>
        <p:spPr/>
        <p:txBody>
          <a:bodyPr/>
          <a:lstStyle/>
          <a:p>
            <a:pPr algn="l"/>
            <a:r>
              <a:rPr lang="de-DE"/>
              <a:t>Abteilung, Referent</a:t>
            </a:r>
            <a:endParaRPr lang="de-DE" dirty="0"/>
          </a:p>
        </p:txBody>
      </p:sp>
    </p:spTree>
    <p:extLst>
      <p:ext uri="{BB962C8B-B14F-4D97-AF65-F5344CB8AC3E}">
        <p14:creationId xmlns:p14="http://schemas.microsoft.com/office/powerpoint/2010/main" val="8532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ferent+Thema">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C52B4CD4-1AB0-5948-9E99-86474D05D65C}"/>
              </a:ext>
            </a:extLst>
          </p:cNvPr>
          <p:cNvSpPr>
            <a:spLocks noGrp="1"/>
          </p:cNvSpPr>
          <p:nvPr>
            <p:ph type="body" sz="quarter" idx="13"/>
          </p:nvPr>
        </p:nvSpPr>
        <p:spPr>
          <a:xfrm>
            <a:off x="358775" y="1439862"/>
            <a:ext cx="842645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3">
            <a:extLst>
              <a:ext uri="{FF2B5EF4-FFF2-40B4-BE49-F238E27FC236}">
                <a16:creationId xmlns:a16="http://schemas.microsoft.com/office/drawing/2014/main" id="{74160D06-FF63-904D-8C35-17D7AC71D513}"/>
              </a:ext>
            </a:extLst>
          </p:cNvPr>
          <p:cNvSpPr>
            <a:spLocks noGrp="1"/>
          </p:cNvSpPr>
          <p:nvPr>
            <p:ph type="sldNum" sz="quarter" idx="11"/>
          </p:nvPr>
        </p:nvSpPr>
        <p:spPr>
          <a:xfrm>
            <a:off x="1" y="6250115"/>
            <a:ext cx="746150" cy="365125"/>
          </a:xfrm>
          <a:prstGeom prst="rect">
            <a:avLst/>
          </a:prstGeom>
        </p:spPr>
        <p:txBody>
          <a:bodyPr/>
          <a:lstStyle/>
          <a:p>
            <a:pPr algn="ctr"/>
            <a:fld id="{BA3B4795-6AD7-EB4E-B663-627174C97DBC}" type="slidenum">
              <a:rPr lang="de-DE" smtClean="0"/>
              <a:pPr/>
              <a:t>‹Nr.›</a:t>
            </a:fld>
            <a:endParaRPr lang="de-DE" dirty="0"/>
          </a:p>
        </p:txBody>
      </p:sp>
      <p:sp>
        <p:nvSpPr>
          <p:cNvPr id="2" name="Titel 1">
            <a:extLst>
              <a:ext uri="{FF2B5EF4-FFF2-40B4-BE49-F238E27FC236}">
                <a16:creationId xmlns:a16="http://schemas.microsoft.com/office/drawing/2014/main" id="{C41DBD05-1A22-7540-BDED-FAE8850B8513}"/>
              </a:ext>
            </a:extLst>
          </p:cNvPr>
          <p:cNvSpPr>
            <a:spLocks noGrp="1"/>
          </p:cNvSpPr>
          <p:nvPr>
            <p:ph type="title"/>
          </p:nvPr>
        </p:nvSpPr>
        <p:spPr/>
        <p:txBody>
          <a:bodyPr/>
          <a:lstStyle/>
          <a:p>
            <a:r>
              <a:rPr lang="de-DE"/>
              <a:t>Mastertitelformat bearbeiten</a:t>
            </a:r>
          </a:p>
        </p:txBody>
      </p:sp>
      <p:sp>
        <p:nvSpPr>
          <p:cNvPr id="5" name="Textplatzhalter 11">
            <a:extLst>
              <a:ext uri="{FF2B5EF4-FFF2-40B4-BE49-F238E27FC236}">
                <a16:creationId xmlns:a16="http://schemas.microsoft.com/office/drawing/2014/main" id="{5EE2B0F6-5C60-574D-AA50-D01CCF20D528}"/>
              </a:ext>
            </a:extLst>
          </p:cNvPr>
          <p:cNvSpPr txBox="1">
            <a:spLocks/>
          </p:cNvSpPr>
          <p:nvPr userDrawn="1"/>
        </p:nvSpPr>
        <p:spPr>
          <a:xfrm>
            <a:off x="2719953" y="6160295"/>
            <a:ext cx="6065272" cy="179640"/>
          </a:xfrm>
          <a:prstGeom prst="rect">
            <a:avLst/>
          </a:prstGeom>
        </p:spPr>
        <p:txBody>
          <a:bodyPr lIns="0" tIns="0" rIns="0" bIns="0" anchor="b"/>
          <a:lstStyle>
            <a:lvl1pPr marL="0" indent="0" algn="r" defTabSz="914400" rtl="0" eaLnBrk="1" latinLnBrk="0" hangingPunct="1">
              <a:lnSpc>
                <a:spcPts val="1540"/>
              </a:lnSpc>
              <a:spcBef>
                <a:spcPts val="0"/>
              </a:spcBef>
              <a:buClr>
                <a:schemeClr val="tx2"/>
              </a:buClr>
              <a:buFont typeface="Wingdings" pitchFamily="2" charset="2"/>
              <a:buNone/>
              <a:defRPr sz="1200" kern="1200">
                <a:solidFill>
                  <a:schemeClr val="bg1"/>
                </a:solidFill>
                <a:latin typeface="+mn-lt"/>
                <a:ea typeface="+mn-ea"/>
                <a:cs typeface="+mn-cs"/>
              </a:defRPr>
            </a:lvl1pPr>
            <a:lvl2pPr marL="685800" indent="-228600" algn="r" defTabSz="914400" rtl="0" eaLnBrk="1" latinLnBrk="0" hangingPunct="1">
              <a:lnSpc>
                <a:spcPct val="90000"/>
              </a:lnSpc>
              <a:spcBef>
                <a:spcPts val="500"/>
              </a:spcBef>
              <a:buClr>
                <a:schemeClr val="tx2"/>
              </a:buClr>
              <a:buSzPct val="100000"/>
              <a:buFont typeface="Helvetica" pitchFamily="2" charset="0"/>
              <a:buNone/>
              <a:defRPr sz="12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Clr>
                <a:schemeClr val="tx2"/>
              </a:buClr>
              <a:buSzPct val="100000"/>
              <a:buFont typeface="Arial Unicode MS" panose="020B0604020202020204" pitchFamily="34" charset="-128"/>
              <a:buNone/>
              <a:defRPr sz="12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Clr>
                <a:schemeClr val="tx2"/>
              </a:buClr>
              <a:buFont typeface="Helvetica" pitchFamily="2" charset="0"/>
              <a:buNone/>
              <a:defRPr sz="12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Clr>
                <a:schemeClr val="tx2"/>
              </a:buClr>
              <a:buFont typeface="Wingdings" pitchFamily="2" charset="2"/>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Jürgen Becker</a:t>
            </a:r>
          </a:p>
        </p:txBody>
      </p:sp>
      <p:sp>
        <p:nvSpPr>
          <p:cNvPr id="6" name="Textplatzhalter 11">
            <a:extLst>
              <a:ext uri="{FF2B5EF4-FFF2-40B4-BE49-F238E27FC236}">
                <a16:creationId xmlns:a16="http://schemas.microsoft.com/office/drawing/2014/main" id="{AE4577ED-F31E-4248-9E44-683CDEB2ED4C}"/>
              </a:ext>
            </a:extLst>
          </p:cNvPr>
          <p:cNvSpPr txBox="1">
            <a:spLocks/>
          </p:cNvSpPr>
          <p:nvPr userDrawn="1"/>
        </p:nvSpPr>
        <p:spPr>
          <a:xfrm>
            <a:off x="2719953" y="6344444"/>
            <a:ext cx="6065272" cy="179640"/>
          </a:xfrm>
          <a:prstGeom prst="rect">
            <a:avLst/>
          </a:prstGeom>
        </p:spPr>
        <p:txBody>
          <a:bodyPr lIns="0" tIns="0" rIns="0" bIns="0" anchor="b"/>
          <a:lstStyle>
            <a:lvl1pPr marL="0" indent="0" algn="r" defTabSz="914400" rtl="0" eaLnBrk="1" latinLnBrk="0" hangingPunct="1">
              <a:lnSpc>
                <a:spcPts val="1540"/>
              </a:lnSpc>
              <a:spcBef>
                <a:spcPts val="0"/>
              </a:spcBef>
              <a:buClr>
                <a:schemeClr val="tx2"/>
              </a:buClr>
              <a:buFont typeface="Wingdings" pitchFamily="2" charset="2"/>
              <a:buNone/>
              <a:defRPr sz="1200" kern="1200">
                <a:solidFill>
                  <a:schemeClr val="bg1"/>
                </a:solidFill>
                <a:latin typeface="+mn-lt"/>
                <a:ea typeface="+mn-ea"/>
                <a:cs typeface="+mn-cs"/>
              </a:defRPr>
            </a:lvl1pPr>
            <a:lvl2pPr marL="685800" indent="-228600" algn="r" defTabSz="914400" rtl="0" eaLnBrk="1" latinLnBrk="0" hangingPunct="1">
              <a:lnSpc>
                <a:spcPct val="90000"/>
              </a:lnSpc>
              <a:spcBef>
                <a:spcPts val="500"/>
              </a:spcBef>
              <a:buClr>
                <a:schemeClr val="tx2"/>
              </a:buClr>
              <a:buSzPct val="100000"/>
              <a:buFont typeface="Helvetica" pitchFamily="2" charset="0"/>
              <a:buNone/>
              <a:defRPr sz="12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Clr>
                <a:schemeClr val="tx2"/>
              </a:buClr>
              <a:buSzPct val="100000"/>
              <a:buFont typeface="Arial Unicode MS" panose="020B0604020202020204" pitchFamily="34" charset="-128"/>
              <a:buNone/>
              <a:defRPr sz="12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Clr>
                <a:schemeClr val="tx2"/>
              </a:buClr>
              <a:buFont typeface="Helvetica" pitchFamily="2" charset="0"/>
              <a:buNone/>
              <a:defRPr sz="12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Clr>
                <a:schemeClr val="tx2"/>
              </a:buClr>
              <a:buFont typeface="Wingdings" pitchFamily="2" charset="2"/>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eAU</a:t>
            </a:r>
            <a:r>
              <a:rPr lang="de-DE" dirty="0"/>
              <a:t> und </a:t>
            </a:r>
            <a:r>
              <a:rPr lang="de-DE" dirty="0" err="1"/>
              <a:t>eRezept</a:t>
            </a:r>
            <a:endParaRPr lang="de-DE" dirty="0"/>
          </a:p>
        </p:txBody>
      </p:sp>
    </p:spTree>
    <p:extLst>
      <p:ext uri="{BB962C8B-B14F-4D97-AF65-F5344CB8AC3E}">
        <p14:creationId xmlns:p14="http://schemas.microsoft.com/office/powerpoint/2010/main" val="233626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t">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C52B4CD4-1AB0-5948-9E99-86474D05D65C}"/>
              </a:ext>
            </a:extLst>
          </p:cNvPr>
          <p:cNvSpPr>
            <a:spLocks noGrp="1"/>
          </p:cNvSpPr>
          <p:nvPr>
            <p:ph type="body" sz="quarter" idx="13"/>
          </p:nvPr>
        </p:nvSpPr>
        <p:spPr>
          <a:xfrm>
            <a:off x="358775" y="1439862"/>
            <a:ext cx="842645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3">
            <a:extLst>
              <a:ext uri="{FF2B5EF4-FFF2-40B4-BE49-F238E27FC236}">
                <a16:creationId xmlns:a16="http://schemas.microsoft.com/office/drawing/2014/main" id="{74160D06-FF63-904D-8C35-17D7AC71D513}"/>
              </a:ext>
            </a:extLst>
          </p:cNvPr>
          <p:cNvSpPr>
            <a:spLocks noGrp="1"/>
          </p:cNvSpPr>
          <p:nvPr>
            <p:ph type="sldNum" sz="quarter" idx="11"/>
          </p:nvPr>
        </p:nvSpPr>
        <p:spPr>
          <a:xfrm>
            <a:off x="1" y="6250115"/>
            <a:ext cx="746150" cy="365125"/>
          </a:xfrm>
          <a:prstGeom prst="rect">
            <a:avLst/>
          </a:prstGeom>
        </p:spPr>
        <p:txBody>
          <a:bodyPr/>
          <a:lstStyle/>
          <a:p>
            <a:pPr algn="ctr"/>
            <a:fld id="{BA3B4795-6AD7-EB4E-B663-627174C97DBC}" type="slidenum">
              <a:rPr lang="de-DE" smtClean="0"/>
              <a:pPr/>
              <a:t>‹Nr.›</a:t>
            </a:fld>
            <a:endParaRPr lang="de-DE" dirty="0"/>
          </a:p>
        </p:txBody>
      </p:sp>
      <p:sp>
        <p:nvSpPr>
          <p:cNvPr id="2" name="Titel 1">
            <a:extLst>
              <a:ext uri="{FF2B5EF4-FFF2-40B4-BE49-F238E27FC236}">
                <a16:creationId xmlns:a16="http://schemas.microsoft.com/office/drawing/2014/main" id="{C41DBD05-1A22-7540-BDED-FAE8850B8513}"/>
              </a:ext>
            </a:extLst>
          </p:cNvPr>
          <p:cNvSpPr>
            <a:spLocks noGrp="1"/>
          </p:cNvSpPr>
          <p:nvPr>
            <p:ph type="title"/>
          </p:nvPr>
        </p:nvSpPr>
        <p:spPr/>
        <p:txBody>
          <a:bodyPr/>
          <a:lstStyle/>
          <a:p>
            <a:r>
              <a:rPr lang="de-DE"/>
              <a:t>Mastertitelformat bearbeiten</a:t>
            </a:r>
          </a:p>
        </p:txBody>
      </p:sp>
      <p:sp>
        <p:nvSpPr>
          <p:cNvPr id="5" name="Textplatzhalter 11">
            <a:extLst>
              <a:ext uri="{FF2B5EF4-FFF2-40B4-BE49-F238E27FC236}">
                <a16:creationId xmlns:a16="http://schemas.microsoft.com/office/drawing/2014/main" id="{C8A4155E-EDD2-C943-B1BD-5DE74D17E34D}"/>
              </a:ext>
            </a:extLst>
          </p:cNvPr>
          <p:cNvSpPr txBox="1">
            <a:spLocks/>
          </p:cNvSpPr>
          <p:nvPr userDrawn="1"/>
        </p:nvSpPr>
        <p:spPr>
          <a:xfrm>
            <a:off x="2719953" y="6342857"/>
            <a:ext cx="6065272" cy="179640"/>
          </a:xfrm>
          <a:prstGeom prst="rect">
            <a:avLst/>
          </a:prstGeom>
        </p:spPr>
        <p:txBody>
          <a:bodyPr lIns="0" tIns="0" rIns="0" bIns="0" anchor="b"/>
          <a:lstStyle>
            <a:lvl1pPr marL="0" indent="0" algn="r" defTabSz="914400" rtl="0" eaLnBrk="1" latinLnBrk="0" hangingPunct="1">
              <a:lnSpc>
                <a:spcPts val="1540"/>
              </a:lnSpc>
              <a:spcBef>
                <a:spcPts val="0"/>
              </a:spcBef>
              <a:buClr>
                <a:schemeClr val="tx2"/>
              </a:buClr>
              <a:buFont typeface="Wingdings" pitchFamily="2" charset="2"/>
              <a:buNone/>
              <a:defRPr sz="1200" kern="1200">
                <a:solidFill>
                  <a:schemeClr val="bg1"/>
                </a:solidFill>
                <a:latin typeface="+mn-lt"/>
                <a:ea typeface="+mn-ea"/>
                <a:cs typeface="+mn-cs"/>
              </a:defRPr>
            </a:lvl1pPr>
            <a:lvl2pPr marL="685800" indent="-228600" algn="r" defTabSz="914400" rtl="0" eaLnBrk="1" latinLnBrk="0" hangingPunct="1">
              <a:lnSpc>
                <a:spcPct val="90000"/>
              </a:lnSpc>
              <a:spcBef>
                <a:spcPts val="500"/>
              </a:spcBef>
              <a:buClr>
                <a:schemeClr val="tx2"/>
              </a:buClr>
              <a:buSzPct val="100000"/>
              <a:buFont typeface="Helvetica" pitchFamily="2" charset="0"/>
              <a:buNone/>
              <a:defRPr sz="12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Clr>
                <a:schemeClr val="tx2"/>
              </a:buClr>
              <a:buSzPct val="100000"/>
              <a:buFont typeface="Arial Unicode MS" panose="020B0604020202020204" pitchFamily="34" charset="-128"/>
              <a:buNone/>
              <a:defRPr sz="12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Clr>
                <a:schemeClr val="tx2"/>
              </a:buClr>
              <a:buFont typeface="Helvetica" pitchFamily="2" charset="0"/>
              <a:buNone/>
              <a:defRPr sz="12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Clr>
                <a:schemeClr val="tx2"/>
              </a:buClr>
              <a:buFont typeface="Wingdings" pitchFamily="2" charset="2"/>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Referent</a:t>
            </a:r>
          </a:p>
        </p:txBody>
      </p:sp>
    </p:spTree>
    <p:extLst>
      <p:ext uri="{BB962C8B-B14F-4D97-AF65-F5344CB8AC3E}">
        <p14:creationId xmlns:p14="http://schemas.microsoft.com/office/powerpoint/2010/main" val="417287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a">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C52B4CD4-1AB0-5948-9E99-86474D05D65C}"/>
              </a:ext>
            </a:extLst>
          </p:cNvPr>
          <p:cNvSpPr>
            <a:spLocks noGrp="1"/>
          </p:cNvSpPr>
          <p:nvPr>
            <p:ph type="body" sz="quarter" idx="13"/>
          </p:nvPr>
        </p:nvSpPr>
        <p:spPr>
          <a:xfrm>
            <a:off x="358775" y="1439862"/>
            <a:ext cx="842645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3">
            <a:extLst>
              <a:ext uri="{FF2B5EF4-FFF2-40B4-BE49-F238E27FC236}">
                <a16:creationId xmlns:a16="http://schemas.microsoft.com/office/drawing/2014/main" id="{74160D06-FF63-904D-8C35-17D7AC71D513}"/>
              </a:ext>
            </a:extLst>
          </p:cNvPr>
          <p:cNvSpPr>
            <a:spLocks noGrp="1"/>
          </p:cNvSpPr>
          <p:nvPr>
            <p:ph type="sldNum" sz="quarter" idx="11"/>
          </p:nvPr>
        </p:nvSpPr>
        <p:spPr>
          <a:xfrm>
            <a:off x="1" y="6250115"/>
            <a:ext cx="746150" cy="365125"/>
          </a:xfrm>
          <a:prstGeom prst="rect">
            <a:avLst/>
          </a:prstGeom>
        </p:spPr>
        <p:txBody>
          <a:bodyPr/>
          <a:lstStyle/>
          <a:p>
            <a:pPr algn="ctr"/>
            <a:fld id="{BA3B4795-6AD7-EB4E-B663-627174C97DBC}" type="slidenum">
              <a:rPr lang="de-DE" smtClean="0"/>
              <a:pPr/>
              <a:t>‹Nr.›</a:t>
            </a:fld>
            <a:endParaRPr lang="de-DE" dirty="0"/>
          </a:p>
        </p:txBody>
      </p:sp>
      <p:sp>
        <p:nvSpPr>
          <p:cNvPr id="2" name="Titel 1">
            <a:extLst>
              <a:ext uri="{FF2B5EF4-FFF2-40B4-BE49-F238E27FC236}">
                <a16:creationId xmlns:a16="http://schemas.microsoft.com/office/drawing/2014/main" id="{C41DBD05-1A22-7540-BDED-FAE8850B8513}"/>
              </a:ext>
            </a:extLst>
          </p:cNvPr>
          <p:cNvSpPr>
            <a:spLocks noGrp="1"/>
          </p:cNvSpPr>
          <p:nvPr>
            <p:ph type="title"/>
          </p:nvPr>
        </p:nvSpPr>
        <p:spPr/>
        <p:txBody>
          <a:bodyPr/>
          <a:lstStyle/>
          <a:p>
            <a:r>
              <a:rPr lang="de-DE"/>
              <a:t>Mastertitelformat bearbeiten</a:t>
            </a:r>
          </a:p>
        </p:txBody>
      </p:sp>
      <p:sp>
        <p:nvSpPr>
          <p:cNvPr id="5" name="Textplatzhalter 11">
            <a:extLst>
              <a:ext uri="{FF2B5EF4-FFF2-40B4-BE49-F238E27FC236}">
                <a16:creationId xmlns:a16="http://schemas.microsoft.com/office/drawing/2014/main" id="{AC57B9A5-6CCA-E045-9ADB-CFF053766317}"/>
              </a:ext>
            </a:extLst>
          </p:cNvPr>
          <p:cNvSpPr txBox="1">
            <a:spLocks/>
          </p:cNvSpPr>
          <p:nvPr userDrawn="1"/>
        </p:nvSpPr>
        <p:spPr>
          <a:xfrm>
            <a:off x="2719953" y="6342857"/>
            <a:ext cx="6065272" cy="179640"/>
          </a:xfrm>
          <a:prstGeom prst="rect">
            <a:avLst/>
          </a:prstGeom>
        </p:spPr>
        <p:txBody>
          <a:bodyPr lIns="0" tIns="0" rIns="0" bIns="0" anchor="b"/>
          <a:lstStyle>
            <a:lvl1pPr marL="0" indent="0" algn="r" defTabSz="914400" rtl="0" eaLnBrk="1" latinLnBrk="0" hangingPunct="1">
              <a:lnSpc>
                <a:spcPts val="1540"/>
              </a:lnSpc>
              <a:spcBef>
                <a:spcPts val="0"/>
              </a:spcBef>
              <a:buClr>
                <a:schemeClr val="tx2"/>
              </a:buClr>
              <a:buFont typeface="Wingdings" pitchFamily="2" charset="2"/>
              <a:buNone/>
              <a:defRPr sz="1200" kern="1200">
                <a:solidFill>
                  <a:schemeClr val="bg1"/>
                </a:solidFill>
                <a:latin typeface="+mn-lt"/>
                <a:ea typeface="+mn-ea"/>
                <a:cs typeface="+mn-cs"/>
              </a:defRPr>
            </a:lvl1pPr>
            <a:lvl2pPr marL="685800" indent="-228600" algn="r" defTabSz="914400" rtl="0" eaLnBrk="1" latinLnBrk="0" hangingPunct="1">
              <a:lnSpc>
                <a:spcPct val="90000"/>
              </a:lnSpc>
              <a:spcBef>
                <a:spcPts val="500"/>
              </a:spcBef>
              <a:buClr>
                <a:schemeClr val="tx2"/>
              </a:buClr>
              <a:buSzPct val="100000"/>
              <a:buFont typeface="Helvetica" pitchFamily="2" charset="0"/>
              <a:buNone/>
              <a:defRPr sz="12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Clr>
                <a:schemeClr val="tx2"/>
              </a:buClr>
              <a:buSzPct val="100000"/>
              <a:buFont typeface="Arial Unicode MS" panose="020B0604020202020204" pitchFamily="34" charset="-128"/>
              <a:buNone/>
              <a:defRPr sz="12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Clr>
                <a:schemeClr val="tx2"/>
              </a:buClr>
              <a:buFont typeface="Helvetica" pitchFamily="2" charset="0"/>
              <a:buNone/>
              <a:defRPr sz="12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Clr>
                <a:schemeClr val="tx2"/>
              </a:buClr>
              <a:buFont typeface="Wingdings" pitchFamily="2" charset="2"/>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Thema</a:t>
            </a:r>
          </a:p>
        </p:txBody>
      </p:sp>
    </p:spTree>
    <p:extLst>
      <p:ext uri="{BB962C8B-B14F-4D97-AF65-F5344CB8AC3E}">
        <p14:creationId xmlns:p14="http://schemas.microsoft.com/office/powerpoint/2010/main" val="4359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KK Schlus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90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B59E16E-3541-D840-989C-9A2F2F18AC90}"/>
              </a:ext>
            </a:extLst>
          </p:cNvPr>
          <p:cNvPicPr>
            <a:picLocks noChangeAspect="1"/>
          </p:cNvPicPr>
          <p:nvPr userDrawn="1"/>
        </p:nvPicPr>
        <p:blipFill>
          <a:blip r:embed="rId3"/>
          <a:srcRect/>
          <a:stretch/>
        </p:blipFill>
        <p:spPr>
          <a:xfrm>
            <a:off x="0" y="268"/>
            <a:ext cx="9144000" cy="6857464"/>
          </a:xfrm>
          <a:prstGeom prst="rect">
            <a:avLst/>
          </a:prstGeom>
        </p:spPr>
      </p:pic>
      <p:sp>
        <p:nvSpPr>
          <p:cNvPr id="2" name="Titelplatzhalter 1">
            <a:extLst>
              <a:ext uri="{FF2B5EF4-FFF2-40B4-BE49-F238E27FC236}">
                <a16:creationId xmlns:a16="http://schemas.microsoft.com/office/drawing/2014/main" id="{916ED5E6-7DA3-D049-924B-A451949D20B5}"/>
              </a:ext>
            </a:extLst>
          </p:cNvPr>
          <p:cNvSpPr>
            <a:spLocks noGrp="1"/>
          </p:cNvSpPr>
          <p:nvPr>
            <p:ph type="title"/>
          </p:nvPr>
        </p:nvSpPr>
        <p:spPr>
          <a:xfrm>
            <a:off x="971550" y="4176000"/>
            <a:ext cx="7886125" cy="507831"/>
          </a:xfrm>
          <a:prstGeom prst="rect">
            <a:avLst/>
          </a:prstGeom>
        </p:spPr>
        <p:txBody>
          <a:bodyPr vert="horz" wrap="square" lIns="91440" tIns="45720" rIns="91440" bIns="45720" rtlCol="0" anchor="t">
            <a:spAutoFit/>
          </a:bodyPr>
          <a:lstStyle/>
          <a:p>
            <a:r>
              <a:rPr lang="de-DE" dirty="0"/>
              <a:t>Mastertitelformat bearbeiten</a:t>
            </a:r>
          </a:p>
        </p:txBody>
      </p:sp>
      <p:sp>
        <p:nvSpPr>
          <p:cNvPr id="4" name="Datumsplatzhalter 3">
            <a:extLst>
              <a:ext uri="{FF2B5EF4-FFF2-40B4-BE49-F238E27FC236}">
                <a16:creationId xmlns:a16="http://schemas.microsoft.com/office/drawing/2014/main" id="{838E1FB9-F2AA-104A-AA10-640AD549E2C0}"/>
              </a:ext>
            </a:extLst>
          </p:cNvPr>
          <p:cNvSpPr>
            <a:spLocks noGrp="1"/>
          </p:cNvSpPr>
          <p:nvPr>
            <p:ph type="dt" sz="half" idx="2"/>
          </p:nvPr>
        </p:nvSpPr>
        <p:spPr>
          <a:xfrm>
            <a:off x="5066521" y="6282610"/>
            <a:ext cx="1122009" cy="246221"/>
          </a:xfrm>
          <a:prstGeom prst="rect">
            <a:avLst/>
          </a:prstGeom>
        </p:spPr>
        <p:txBody>
          <a:bodyPr vert="horz" lIns="91440" tIns="45720" rIns="91440" bIns="45720" rtlCol="0" anchor="ctr"/>
          <a:lstStyle>
            <a:lvl1pPr algn="r">
              <a:defRPr sz="1000">
                <a:solidFill>
                  <a:schemeClr val="tx1"/>
                </a:solidFill>
              </a:defRPr>
            </a:lvl1pPr>
          </a:lstStyle>
          <a:p>
            <a:pPr algn="r"/>
            <a:endParaRPr lang="de-DE"/>
          </a:p>
        </p:txBody>
      </p:sp>
      <p:sp>
        <p:nvSpPr>
          <p:cNvPr id="5" name="Fußzeilenplatzhalter 4">
            <a:extLst>
              <a:ext uri="{FF2B5EF4-FFF2-40B4-BE49-F238E27FC236}">
                <a16:creationId xmlns:a16="http://schemas.microsoft.com/office/drawing/2014/main" id="{8599705D-6A0D-784C-B29D-AA42B0135FF9}"/>
              </a:ext>
            </a:extLst>
          </p:cNvPr>
          <p:cNvSpPr>
            <a:spLocks noGrp="1"/>
          </p:cNvSpPr>
          <p:nvPr>
            <p:ph type="ftr" sz="quarter" idx="3"/>
          </p:nvPr>
        </p:nvSpPr>
        <p:spPr>
          <a:xfrm>
            <a:off x="971550" y="6282610"/>
            <a:ext cx="3927021" cy="246221"/>
          </a:xfrm>
          <a:prstGeom prst="rect">
            <a:avLst/>
          </a:prstGeom>
        </p:spPr>
        <p:txBody>
          <a:bodyPr vert="horz" lIns="91440" tIns="45720" rIns="91440" bIns="45720" rtlCol="0" anchor="b">
            <a:noAutofit/>
          </a:bodyPr>
          <a:lstStyle>
            <a:lvl1pPr algn="l">
              <a:defRPr sz="1000">
                <a:solidFill>
                  <a:schemeClr val="tx1"/>
                </a:solidFill>
              </a:defRPr>
            </a:lvl1pPr>
          </a:lstStyle>
          <a:p>
            <a:pPr algn="l"/>
            <a:r>
              <a:rPr lang="de-DE" dirty="0"/>
              <a:t>Abteilung, Referent</a:t>
            </a:r>
          </a:p>
        </p:txBody>
      </p:sp>
    </p:spTree>
    <p:extLst>
      <p:ext uri="{BB962C8B-B14F-4D97-AF65-F5344CB8AC3E}">
        <p14:creationId xmlns:p14="http://schemas.microsoft.com/office/powerpoint/2010/main" val="362113634"/>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2" userDrawn="1">
          <p15:clr>
            <a:srgbClr val="F26B43"/>
          </p15:clr>
        </p15:guide>
        <p15:guide id="3" pos="5534" userDrawn="1">
          <p15:clr>
            <a:srgbClr val="F26B43"/>
          </p15:clr>
        </p15:guide>
        <p15:guide id="4" orient="horz" pos="4088" userDrawn="1">
          <p15:clr>
            <a:srgbClr val="F26B43"/>
          </p15:clr>
        </p15:guide>
        <p15:guide id="5" pos="6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reihandform 15">
            <a:extLst>
              <a:ext uri="{FF2B5EF4-FFF2-40B4-BE49-F238E27FC236}">
                <a16:creationId xmlns:a16="http://schemas.microsoft.com/office/drawing/2014/main" id="{155626BC-2DE2-5A49-BE4E-B7DDF71342D9}"/>
              </a:ext>
            </a:extLst>
          </p:cNvPr>
          <p:cNvSpPr/>
          <p:nvPr userDrawn="1"/>
        </p:nvSpPr>
        <p:spPr>
          <a:xfrm>
            <a:off x="1" y="5839248"/>
            <a:ext cx="9143999" cy="1022405"/>
          </a:xfrm>
          <a:custGeom>
            <a:avLst/>
            <a:gdLst>
              <a:gd name="connsiteX0" fmla="*/ 9143999 w 9143999"/>
              <a:gd name="connsiteY0" fmla="*/ 0 h 1022405"/>
              <a:gd name="connsiteX1" fmla="*/ 9143999 w 9143999"/>
              <a:gd name="connsiteY1" fmla="*/ 1022405 h 1022405"/>
              <a:gd name="connsiteX2" fmla="*/ 0 w 9143999"/>
              <a:gd name="connsiteY2" fmla="*/ 1022405 h 1022405"/>
              <a:gd name="connsiteX3" fmla="*/ 0 w 9143999"/>
              <a:gd name="connsiteY3" fmla="*/ 799996 h 1022405"/>
              <a:gd name="connsiteX4" fmla="*/ 9143999 w 9143999"/>
              <a:gd name="connsiteY4" fmla="*/ 0 h 102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1022405">
                <a:moveTo>
                  <a:pt x="9143999" y="0"/>
                </a:moveTo>
                <a:lnTo>
                  <a:pt x="9143999" y="1022405"/>
                </a:lnTo>
                <a:lnTo>
                  <a:pt x="0" y="1022405"/>
                </a:lnTo>
                <a:lnTo>
                  <a:pt x="0" y="799996"/>
                </a:lnTo>
                <a:lnTo>
                  <a:pt x="9143999" y="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9" name="Freihandform 18">
            <a:extLst>
              <a:ext uri="{FF2B5EF4-FFF2-40B4-BE49-F238E27FC236}">
                <a16:creationId xmlns:a16="http://schemas.microsoft.com/office/drawing/2014/main" id="{698769AD-7368-554C-9F7E-CCAFA0C2F94C}"/>
              </a:ext>
            </a:extLst>
          </p:cNvPr>
          <p:cNvSpPr/>
          <p:nvPr userDrawn="1"/>
        </p:nvSpPr>
        <p:spPr>
          <a:xfrm>
            <a:off x="-5598" y="4371184"/>
            <a:ext cx="905127" cy="2486816"/>
          </a:xfrm>
          <a:custGeom>
            <a:avLst/>
            <a:gdLst>
              <a:gd name="connsiteX0" fmla="*/ 0 w 905127"/>
              <a:gd name="connsiteY0" fmla="*/ 0 h 2486816"/>
              <a:gd name="connsiteX1" fmla="*/ 905127 w 905127"/>
              <a:gd name="connsiteY1" fmla="*/ 2486816 h 2486816"/>
              <a:gd name="connsiteX2" fmla="*/ 0 w 905127"/>
              <a:gd name="connsiteY2" fmla="*/ 2486816 h 2486816"/>
              <a:gd name="connsiteX3" fmla="*/ 0 w 905127"/>
              <a:gd name="connsiteY3" fmla="*/ 0 h 2486816"/>
            </a:gdLst>
            <a:ahLst/>
            <a:cxnLst>
              <a:cxn ang="0">
                <a:pos x="connsiteX0" y="connsiteY0"/>
              </a:cxn>
              <a:cxn ang="0">
                <a:pos x="connsiteX1" y="connsiteY1"/>
              </a:cxn>
              <a:cxn ang="0">
                <a:pos x="connsiteX2" y="connsiteY2"/>
              </a:cxn>
              <a:cxn ang="0">
                <a:pos x="connsiteX3" y="connsiteY3"/>
              </a:cxn>
            </a:cxnLst>
            <a:rect l="l" t="t" r="r" b="b"/>
            <a:pathLst>
              <a:path w="905127" h="2486816">
                <a:moveTo>
                  <a:pt x="0" y="0"/>
                </a:moveTo>
                <a:lnTo>
                  <a:pt x="905127" y="2486816"/>
                </a:lnTo>
                <a:lnTo>
                  <a:pt x="0" y="2486816"/>
                </a:lnTo>
                <a:lnTo>
                  <a:pt x="0" y="0"/>
                </a:lnTo>
                <a:close/>
              </a:path>
            </a:pathLst>
          </a:custGeom>
          <a:solidFill>
            <a:srgbClr val="009F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Title Placeholder 1"/>
          <p:cNvSpPr>
            <a:spLocks noGrp="1"/>
          </p:cNvSpPr>
          <p:nvPr>
            <p:ph type="title"/>
          </p:nvPr>
        </p:nvSpPr>
        <p:spPr>
          <a:xfrm>
            <a:off x="358775" y="281434"/>
            <a:ext cx="6444361" cy="485127"/>
          </a:xfrm>
          <a:prstGeom prst="rect">
            <a:avLst/>
          </a:prstGeom>
        </p:spPr>
        <p:txBody>
          <a:bodyPr vert="horz" lIns="91440" tIns="45720" rIns="91440" bIns="4572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359999" y="1440000"/>
            <a:ext cx="8425225"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1" y="6245500"/>
            <a:ext cx="746150" cy="365125"/>
          </a:xfrm>
          <a:prstGeom prst="rect">
            <a:avLst/>
          </a:prstGeom>
        </p:spPr>
        <p:txBody>
          <a:bodyPr vert="horz" lIns="91440" tIns="45720" rIns="91440" bIns="45720" rtlCol="0" anchor="ctr"/>
          <a:lstStyle>
            <a:lvl1pPr algn="ctr">
              <a:defRPr sz="1200">
                <a:solidFill>
                  <a:schemeClr val="bg1"/>
                </a:solidFill>
              </a:defRPr>
            </a:lvl1pPr>
          </a:lstStyle>
          <a:p>
            <a:pPr algn="ctr"/>
            <a:fld id="{BA3B4795-6AD7-EB4E-B663-627174C97DBC}" type="slidenum">
              <a:rPr lang="de-DE" smtClean="0"/>
              <a:pPr/>
              <a:t>‹Nr.›</a:t>
            </a:fld>
            <a:endParaRPr lang="de-DE" dirty="0"/>
          </a:p>
        </p:txBody>
      </p:sp>
      <p:pic>
        <p:nvPicPr>
          <p:cNvPr id="8" name="Grafik 7">
            <a:extLst>
              <a:ext uri="{FF2B5EF4-FFF2-40B4-BE49-F238E27FC236}">
                <a16:creationId xmlns:a16="http://schemas.microsoft.com/office/drawing/2014/main" id="{73EA8ECC-D65C-8742-840E-4D715292A2C5}"/>
              </a:ext>
            </a:extLst>
          </p:cNvPr>
          <p:cNvPicPr>
            <a:picLocks noChangeAspect="1"/>
          </p:cNvPicPr>
          <p:nvPr userDrawn="1"/>
        </p:nvPicPr>
        <p:blipFill>
          <a:blip r:embed="rId3"/>
          <a:stretch>
            <a:fillRect/>
          </a:stretch>
        </p:blipFill>
        <p:spPr>
          <a:xfrm>
            <a:off x="7090752" y="208738"/>
            <a:ext cx="1694473" cy="633448"/>
          </a:xfrm>
          <a:prstGeom prst="rect">
            <a:avLst/>
          </a:prstGeom>
        </p:spPr>
      </p:pic>
    </p:spTree>
    <p:extLst>
      <p:ext uri="{BB962C8B-B14F-4D97-AF65-F5344CB8AC3E}">
        <p14:creationId xmlns:p14="http://schemas.microsoft.com/office/powerpoint/2010/main" val="124895040"/>
      </p:ext>
    </p:extLst>
  </p:cSld>
  <p:clrMap bg1="lt1" tx1="dk1" bg2="lt2" tx2="dk2" accent1="accent1" accent2="accent2" accent3="accent3" accent4="accent4" accent5="accent5" accent6="accent6" hlink="hlink" folHlink="folHlink"/>
  <p:sldLayoutIdLst>
    <p:sldLayoutId id="2147483666" r:id="rId1"/>
  </p:sldLayoutIdLs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Ø"/>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00000"/>
        <a:buFont typeface="Helvetica" pitchFamily="2"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00000"/>
        <a:buFont typeface="Arial Unicode MS" panose="020B0604020202020204" pitchFamily="34" charset="-128"/>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guide id="3" orient="horz" pos="232" userDrawn="1">
          <p15:clr>
            <a:srgbClr val="F26B43"/>
          </p15:clr>
        </p15:guide>
        <p15:guide id="4" orient="horz" pos="4088" userDrawn="1">
          <p15:clr>
            <a:srgbClr val="F26B43"/>
          </p15:clr>
        </p15:guide>
        <p15:guide id="5" orient="horz" pos="39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reihandform 15">
            <a:extLst>
              <a:ext uri="{FF2B5EF4-FFF2-40B4-BE49-F238E27FC236}">
                <a16:creationId xmlns:a16="http://schemas.microsoft.com/office/drawing/2014/main" id="{155626BC-2DE2-5A49-BE4E-B7DDF71342D9}"/>
              </a:ext>
            </a:extLst>
          </p:cNvPr>
          <p:cNvSpPr/>
          <p:nvPr userDrawn="1"/>
        </p:nvSpPr>
        <p:spPr>
          <a:xfrm>
            <a:off x="1" y="5839248"/>
            <a:ext cx="9143999" cy="1022405"/>
          </a:xfrm>
          <a:custGeom>
            <a:avLst/>
            <a:gdLst>
              <a:gd name="connsiteX0" fmla="*/ 9143999 w 9143999"/>
              <a:gd name="connsiteY0" fmla="*/ 0 h 1022405"/>
              <a:gd name="connsiteX1" fmla="*/ 9143999 w 9143999"/>
              <a:gd name="connsiteY1" fmla="*/ 1022405 h 1022405"/>
              <a:gd name="connsiteX2" fmla="*/ 0 w 9143999"/>
              <a:gd name="connsiteY2" fmla="*/ 1022405 h 1022405"/>
              <a:gd name="connsiteX3" fmla="*/ 0 w 9143999"/>
              <a:gd name="connsiteY3" fmla="*/ 799996 h 1022405"/>
              <a:gd name="connsiteX4" fmla="*/ 9143999 w 9143999"/>
              <a:gd name="connsiteY4" fmla="*/ 0 h 102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1022405">
                <a:moveTo>
                  <a:pt x="9143999" y="0"/>
                </a:moveTo>
                <a:lnTo>
                  <a:pt x="9143999" y="1022405"/>
                </a:lnTo>
                <a:lnTo>
                  <a:pt x="0" y="1022405"/>
                </a:lnTo>
                <a:lnTo>
                  <a:pt x="0" y="799996"/>
                </a:lnTo>
                <a:lnTo>
                  <a:pt x="9143999" y="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9" name="Freihandform 18">
            <a:extLst>
              <a:ext uri="{FF2B5EF4-FFF2-40B4-BE49-F238E27FC236}">
                <a16:creationId xmlns:a16="http://schemas.microsoft.com/office/drawing/2014/main" id="{698769AD-7368-554C-9F7E-CCAFA0C2F94C}"/>
              </a:ext>
            </a:extLst>
          </p:cNvPr>
          <p:cNvSpPr/>
          <p:nvPr userDrawn="1"/>
        </p:nvSpPr>
        <p:spPr>
          <a:xfrm>
            <a:off x="-5598" y="4371184"/>
            <a:ext cx="905127" cy="2486816"/>
          </a:xfrm>
          <a:custGeom>
            <a:avLst/>
            <a:gdLst>
              <a:gd name="connsiteX0" fmla="*/ 0 w 905127"/>
              <a:gd name="connsiteY0" fmla="*/ 0 h 2486816"/>
              <a:gd name="connsiteX1" fmla="*/ 905127 w 905127"/>
              <a:gd name="connsiteY1" fmla="*/ 2486816 h 2486816"/>
              <a:gd name="connsiteX2" fmla="*/ 0 w 905127"/>
              <a:gd name="connsiteY2" fmla="*/ 2486816 h 2486816"/>
              <a:gd name="connsiteX3" fmla="*/ 0 w 905127"/>
              <a:gd name="connsiteY3" fmla="*/ 0 h 2486816"/>
            </a:gdLst>
            <a:ahLst/>
            <a:cxnLst>
              <a:cxn ang="0">
                <a:pos x="connsiteX0" y="connsiteY0"/>
              </a:cxn>
              <a:cxn ang="0">
                <a:pos x="connsiteX1" y="connsiteY1"/>
              </a:cxn>
              <a:cxn ang="0">
                <a:pos x="connsiteX2" y="connsiteY2"/>
              </a:cxn>
              <a:cxn ang="0">
                <a:pos x="connsiteX3" y="connsiteY3"/>
              </a:cxn>
            </a:cxnLst>
            <a:rect l="l" t="t" r="r" b="b"/>
            <a:pathLst>
              <a:path w="905127" h="2486816">
                <a:moveTo>
                  <a:pt x="0" y="0"/>
                </a:moveTo>
                <a:lnTo>
                  <a:pt x="905127" y="2486816"/>
                </a:lnTo>
                <a:lnTo>
                  <a:pt x="0" y="2486816"/>
                </a:lnTo>
                <a:lnTo>
                  <a:pt x="0" y="0"/>
                </a:lnTo>
                <a:close/>
              </a:path>
            </a:pathLst>
          </a:custGeom>
          <a:solidFill>
            <a:srgbClr val="009F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Title Placeholder 1"/>
          <p:cNvSpPr>
            <a:spLocks noGrp="1"/>
          </p:cNvSpPr>
          <p:nvPr>
            <p:ph type="title"/>
          </p:nvPr>
        </p:nvSpPr>
        <p:spPr>
          <a:xfrm>
            <a:off x="358775" y="281434"/>
            <a:ext cx="6444361" cy="485127"/>
          </a:xfrm>
          <a:prstGeom prst="rect">
            <a:avLst/>
          </a:prstGeom>
        </p:spPr>
        <p:txBody>
          <a:bodyPr vert="horz" lIns="91440" tIns="45720" rIns="91440" bIns="4572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359999" y="1440000"/>
            <a:ext cx="8425225"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1" y="6245500"/>
            <a:ext cx="746150" cy="365125"/>
          </a:xfrm>
          <a:prstGeom prst="rect">
            <a:avLst/>
          </a:prstGeom>
        </p:spPr>
        <p:txBody>
          <a:bodyPr vert="horz" lIns="91440" tIns="45720" rIns="91440" bIns="45720" rtlCol="0" anchor="ctr"/>
          <a:lstStyle>
            <a:lvl1pPr algn="ctr">
              <a:defRPr sz="1200">
                <a:solidFill>
                  <a:schemeClr val="bg1"/>
                </a:solidFill>
              </a:defRPr>
            </a:lvl1pPr>
          </a:lstStyle>
          <a:p>
            <a:pPr algn="ctr"/>
            <a:fld id="{BA3B4795-6AD7-EB4E-B663-627174C97DBC}" type="slidenum">
              <a:rPr lang="de-DE" smtClean="0"/>
              <a:pPr/>
              <a:t>‹Nr.›</a:t>
            </a:fld>
            <a:endParaRPr lang="de-DE" dirty="0"/>
          </a:p>
        </p:txBody>
      </p:sp>
      <p:pic>
        <p:nvPicPr>
          <p:cNvPr id="8" name="Grafik 7">
            <a:extLst>
              <a:ext uri="{FF2B5EF4-FFF2-40B4-BE49-F238E27FC236}">
                <a16:creationId xmlns:a16="http://schemas.microsoft.com/office/drawing/2014/main" id="{73EA8ECC-D65C-8742-840E-4D715292A2C5}"/>
              </a:ext>
            </a:extLst>
          </p:cNvPr>
          <p:cNvPicPr>
            <a:picLocks noChangeAspect="1"/>
          </p:cNvPicPr>
          <p:nvPr userDrawn="1"/>
        </p:nvPicPr>
        <p:blipFill>
          <a:blip r:embed="rId3"/>
          <a:stretch>
            <a:fillRect/>
          </a:stretch>
        </p:blipFill>
        <p:spPr>
          <a:xfrm>
            <a:off x="7090752" y="208738"/>
            <a:ext cx="1694473" cy="633448"/>
          </a:xfrm>
          <a:prstGeom prst="rect">
            <a:avLst/>
          </a:prstGeom>
        </p:spPr>
      </p:pic>
    </p:spTree>
    <p:extLst>
      <p:ext uri="{BB962C8B-B14F-4D97-AF65-F5344CB8AC3E}">
        <p14:creationId xmlns:p14="http://schemas.microsoft.com/office/powerpoint/2010/main" val="3463307450"/>
      </p:ext>
    </p:extLst>
  </p:cSld>
  <p:clrMap bg1="lt1" tx1="dk1" bg2="lt2" tx2="dk2" accent1="accent1" accent2="accent2" accent3="accent3" accent4="accent4" accent5="accent5" accent6="accent6" hlink="hlink" folHlink="folHlink"/>
  <p:sldLayoutIdLst>
    <p:sldLayoutId id="2147483682" r:id="rId1"/>
  </p:sldLayoutIdLs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Ø"/>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00000"/>
        <a:buFont typeface="Helvetica" pitchFamily="2"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00000"/>
        <a:buFont typeface="Arial Unicode MS" panose="020B0604020202020204" pitchFamily="34" charset="-128"/>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guide id="3" orient="horz" pos="232" userDrawn="1">
          <p15:clr>
            <a:srgbClr val="F26B43"/>
          </p15:clr>
        </p15:guide>
        <p15:guide id="4" orient="horz" pos="4088" userDrawn="1">
          <p15:clr>
            <a:srgbClr val="F26B43"/>
          </p15:clr>
        </p15:guide>
        <p15:guide id="5" orient="horz" pos="39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reihandform 15">
            <a:extLst>
              <a:ext uri="{FF2B5EF4-FFF2-40B4-BE49-F238E27FC236}">
                <a16:creationId xmlns:a16="http://schemas.microsoft.com/office/drawing/2014/main" id="{155626BC-2DE2-5A49-BE4E-B7DDF71342D9}"/>
              </a:ext>
            </a:extLst>
          </p:cNvPr>
          <p:cNvSpPr/>
          <p:nvPr userDrawn="1"/>
        </p:nvSpPr>
        <p:spPr>
          <a:xfrm>
            <a:off x="1" y="5839248"/>
            <a:ext cx="9143999" cy="1022405"/>
          </a:xfrm>
          <a:custGeom>
            <a:avLst/>
            <a:gdLst>
              <a:gd name="connsiteX0" fmla="*/ 9143999 w 9143999"/>
              <a:gd name="connsiteY0" fmla="*/ 0 h 1022405"/>
              <a:gd name="connsiteX1" fmla="*/ 9143999 w 9143999"/>
              <a:gd name="connsiteY1" fmla="*/ 1022405 h 1022405"/>
              <a:gd name="connsiteX2" fmla="*/ 0 w 9143999"/>
              <a:gd name="connsiteY2" fmla="*/ 1022405 h 1022405"/>
              <a:gd name="connsiteX3" fmla="*/ 0 w 9143999"/>
              <a:gd name="connsiteY3" fmla="*/ 799996 h 1022405"/>
              <a:gd name="connsiteX4" fmla="*/ 9143999 w 9143999"/>
              <a:gd name="connsiteY4" fmla="*/ 0 h 102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1022405">
                <a:moveTo>
                  <a:pt x="9143999" y="0"/>
                </a:moveTo>
                <a:lnTo>
                  <a:pt x="9143999" y="1022405"/>
                </a:lnTo>
                <a:lnTo>
                  <a:pt x="0" y="1022405"/>
                </a:lnTo>
                <a:lnTo>
                  <a:pt x="0" y="799996"/>
                </a:lnTo>
                <a:lnTo>
                  <a:pt x="9143999" y="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9" name="Freihandform 18">
            <a:extLst>
              <a:ext uri="{FF2B5EF4-FFF2-40B4-BE49-F238E27FC236}">
                <a16:creationId xmlns:a16="http://schemas.microsoft.com/office/drawing/2014/main" id="{698769AD-7368-554C-9F7E-CCAFA0C2F94C}"/>
              </a:ext>
            </a:extLst>
          </p:cNvPr>
          <p:cNvSpPr/>
          <p:nvPr userDrawn="1"/>
        </p:nvSpPr>
        <p:spPr>
          <a:xfrm>
            <a:off x="-5598" y="4371184"/>
            <a:ext cx="905127" cy="2486816"/>
          </a:xfrm>
          <a:custGeom>
            <a:avLst/>
            <a:gdLst>
              <a:gd name="connsiteX0" fmla="*/ 0 w 905127"/>
              <a:gd name="connsiteY0" fmla="*/ 0 h 2486816"/>
              <a:gd name="connsiteX1" fmla="*/ 905127 w 905127"/>
              <a:gd name="connsiteY1" fmla="*/ 2486816 h 2486816"/>
              <a:gd name="connsiteX2" fmla="*/ 0 w 905127"/>
              <a:gd name="connsiteY2" fmla="*/ 2486816 h 2486816"/>
              <a:gd name="connsiteX3" fmla="*/ 0 w 905127"/>
              <a:gd name="connsiteY3" fmla="*/ 0 h 2486816"/>
            </a:gdLst>
            <a:ahLst/>
            <a:cxnLst>
              <a:cxn ang="0">
                <a:pos x="connsiteX0" y="connsiteY0"/>
              </a:cxn>
              <a:cxn ang="0">
                <a:pos x="connsiteX1" y="connsiteY1"/>
              </a:cxn>
              <a:cxn ang="0">
                <a:pos x="connsiteX2" y="connsiteY2"/>
              </a:cxn>
              <a:cxn ang="0">
                <a:pos x="connsiteX3" y="connsiteY3"/>
              </a:cxn>
            </a:cxnLst>
            <a:rect l="l" t="t" r="r" b="b"/>
            <a:pathLst>
              <a:path w="905127" h="2486816">
                <a:moveTo>
                  <a:pt x="0" y="0"/>
                </a:moveTo>
                <a:lnTo>
                  <a:pt x="905127" y="2486816"/>
                </a:lnTo>
                <a:lnTo>
                  <a:pt x="0" y="2486816"/>
                </a:lnTo>
                <a:lnTo>
                  <a:pt x="0" y="0"/>
                </a:lnTo>
                <a:close/>
              </a:path>
            </a:pathLst>
          </a:custGeom>
          <a:solidFill>
            <a:srgbClr val="009F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Title Placeholder 1"/>
          <p:cNvSpPr>
            <a:spLocks noGrp="1"/>
          </p:cNvSpPr>
          <p:nvPr>
            <p:ph type="title"/>
          </p:nvPr>
        </p:nvSpPr>
        <p:spPr>
          <a:xfrm>
            <a:off x="358775" y="281434"/>
            <a:ext cx="6444361" cy="485127"/>
          </a:xfrm>
          <a:prstGeom prst="rect">
            <a:avLst/>
          </a:prstGeom>
        </p:spPr>
        <p:txBody>
          <a:bodyPr vert="horz" lIns="91440" tIns="45720" rIns="91440" bIns="4572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359999" y="1440000"/>
            <a:ext cx="8425225"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1" y="6245500"/>
            <a:ext cx="746150" cy="365125"/>
          </a:xfrm>
          <a:prstGeom prst="rect">
            <a:avLst/>
          </a:prstGeom>
        </p:spPr>
        <p:txBody>
          <a:bodyPr vert="horz" lIns="91440" tIns="45720" rIns="91440" bIns="45720" rtlCol="0" anchor="ctr"/>
          <a:lstStyle>
            <a:lvl1pPr algn="ctr">
              <a:defRPr sz="1200">
                <a:solidFill>
                  <a:schemeClr val="bg1"/>
                </a:solidFill>
              </a:defRPr>
            </a:lvl1pPr>
          </a:lstStyle>
          <a:p>
            <a:pPr algn="ctr"/>
            <a:fld id="{BA3B4795-6AD7-EB4E-B663-627174C97DBC}" type="slidenum">
              <a:rPr lang="de-DE" smtClean="0"/>
              <a:pPr/>
              <a:t>‹Nr.›</a:t>
            </a:fld>
            <a:endParaRPr lang="de-DE" dirty="0"/>
          </a:p>
        </p:txBody>
      </p:sp>
      <p:pic>
        <p:nvPicPr>
          <p:cNvPr id="8" name="Grafik 7">
            <a:extLst>
              <a:ext uri="{FF2B5EF4-FFF2-40B4-BE49-F238E27FC236}">
                <a16:creationId xmlns:a16="http://schemas.microsoft.com/office/drawing/2014/main" id="{73EA8ECC-D65C-8742-840E-4D715292A2C5}"/>
              </a:ext>
            </a:extLst>
          </p:cNvPr>
          <p:cNvPicPr>
            <a:picLocks noChangeAspect="1"/>
          </p:cNvPicPr>
          <p:nvPr userDrawn="1"/>
        </p:nvPicPr>
        <p:blipFill>
          <a:blip r:embed="rId3"/>
          <a:stretch>
            <a:fillRect/>
          </a:stretch>
        </p:blipFill>
        <p:spPr>
          <a:xfrm>
            <a:off x="7090752" y="208738"/>
            <a:ext cx="1694473" cy="633448"/>
          </a:xfrm>
          <a:prstGeom prst="rect">
            <a:avLst/>
          </a:prstGeom>
        </p:spPr>
      </p:pic>
    </p:spTree>
    <p:extLst>
      <p:ext uri="{BB962C8B-B14F-4D97-AF65-F5344CB8AC3E}">
        <p14:creationId xmlns:p14="http://schemas.microsoft.com/office/powerpoint/2010/main" val="1574264964"/>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Ø"/>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00000"/>
        <a:buFont typeface="Helvetica" pitchFamily="2"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00000"/>
        <a:buFont typeface="Arial Unicode MS" panose="020B0604020202020204" pitchFamily="34" charset="-128"/>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guide id="3" orient="horz" pos="232" userDrawn="1">
          <p15:clr>
            <a:srgbClr val="F26B43"/>
          </p15:clr>
        </p15:guide>
        <p15:guide id="4" orient="horz" pos="4088" userDrawn="1">
          <p15:clr>
            <a:srgbClr val="F26B43"/>
          </p15:clr>
        </p15:guide>
        <p15:guide id="5" orient="horz" pos="39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C254B0D-6A05-744A-8AB0-7095EE91AB4E}"/>
              </a:ext>
            </a:extLst>
          </p:cNvPr>
          <p:cNvPicPr>
            <a:picLocks noChangeAspect="1"/>
          </p:cNvPicPr>
          <p:nvPr userDrawn="1"/>
        </p:nvPicPr>
        <p:blipFill>
          <a:blip r:embed="rId3"/>
          <a:srcRect/>
          <a:stretch/>
        </p:blipFill>
        <p:spPr>
          <a:xfrm>
            <a:off x="4465" y="2813"/>
            <a:ext cx="9135070" cy="6852373"/>
          </a:xfrm>
          <a:prstGeom prst="rect">
            <a:avLst/>
          </a:prstGeom>
        </p:spPr>
      </p:pic>
    </p:spTree>
    <p:extLst>
      <p:ext uri="{BB962C8B-B14F-4D97-AF65-F5344CB8AC3E}">
        <p14:creationId xmlns:p14="http://schemas.microsoft.com/office/powerpoint/2010/main" val="131778090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lgn="r"/>
            <a:r>
              <a:rPr lang="de-DE" dirty="0"/>
              <a:t>14.10.2022</a:t>
            </a:r>
          </a:p>
        </p:txBody>
      </p:sp>
      <p:sp>
        <p:nvSpPr>
          <p:cNvPr id="6" name="Titel 5">
            <a:extLst>
              <a:ext uri="{FF2B5EF4-FFF2-40B4-BE49-F238E27FC236}">
                <a16:creationId xmlns:a16="http://schemas.microsoft.com/office/drawing/2014/main" id="{EFA22DFE-602C-3346-8434-4FF5A5BD4506}"/>
              </a:ext>
            </a:extLst>
          </p:cNvPr>
          <p:cNvSpPr>
            <a:spLocks noGrp="1"/>
          </p:cNvSpPr>
          <p:nvPr>
            <p:ph type="title"/>
          </p:nvPr>
        </p:nvSpPr>
        <p:spPr/>
        <p:txBody>
          <a:bodyPr/>
          <a:lstStyle/>
          <a:p>
            <a:r>
              <a:rPr lang="de-DE" dirty="0"/>
              <a:t>Kurzvorstellung eAU und eRezept</a:t>
            </a:r>
          </a:p>
        </p:txBody>
      </p:sp>
      <p:sp>
        <p:nvSpPr>
          <p:cNvPr id="5" name="Fußzeilenplatzhalter 4"/>
          <p:cNvSpPr>
            <a:spLocks noGrp="1"/>
          </p:cNvSpPr>
          <p:nvPr>
            <p:ph type="ftr" sz="quarter" idx="13"/>
          </p:nvPr>
        </p:nvSpPr>
        <p:spPr/>
        <p:txBody>
          <a:bodyPr/>
          <a:lstStyle/>
          <a:p>
            <a:pPr algn="l"/>
            <a:r>
              <a:rPr lang="de-DE" dirty="0"/>
              <a:t>Jürgen Becker</a:t>
            </a:r>
          </a:p>
        </p:txBody>
      </p:sp>
    </p:spTree>
    <p:extLst>
      <p:ext uri="{BB962C8B-B14F-4D97-AF65-F5344CB8AC3E}">
        <p14:creationId xmlns:p14="http://schemas.microsoft.com/office/powerpoint/2010/main" val="273024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E768D-5032-4EFA-AEE7-A7272FED9DCF}"/>
              </a:ext>
            </a:extLst>
          </p:cNvPr>
          <p:cNvSpPr>
            <a:spLocks noGrp="1"/>
          </p:cNvSpPr>
          <p:nvPr>
            <p:ph type="sldNum" sz="quarter" idx="11"/>
          </p:nvPr>
        </p:nvSpPr>
        <p:spPr/>
        <p:txBody>
          <a:bodyPr/>
          <a:lstStyle/>
          <a:p>
            <a:pPr algn="ctr"/>
            <a:fld id="{BA3B4795-6AD7-EB4E-B663-627174C97DBC}" type="slidenum">
              <a:rPr lang="de-DE" smtClean="0"/>
              <a:pPr algn="ctr"/>
              <a:t>10</a:t>
            </a:fld>
            <a:endParaRPr lang="de-DE" dirty="0"/>
          </a:p>
        </p:txBody>
      </p:sp>
      <p:sp>
        <p:nvSpPr>
          <p:cNvPr id="4" name="Titel 3">
            <a:extLst>
              <a:ext uri="{FF2B5EF4-FFF2-40B4-BE49-F238E27FC236}">
                <a16:creationId xmlns:a16="http://schemas.microsoft.com/office/drawing/2014/main" id="{2C25084B-3F85-4522-B35F-A447A5D20246}"/>
              </a:ext>
            </a:extLst>
          </p:cNvPr>
          <p:cNvSpPr>
            <a:spLocks noGrp="1"/>
          </p:cNvSpPr>
          <p:nvPr>
            <p:ph type="title"/>
          </p:nvPr>
        </p:nvSpPr>
        <p:spPr/>
        <p:txBody>
          <a:bodyPr/>
          <a:lstStyle/>
          <a:p>
            <a:br>
              <a:rPr lang="de-DE" sz="1800" dirty="0"/>
            </a:br>
            <a:r>
              <a:rPr lang="de-DE" sz="1800" dirty="0"/>
              <a:t>Elektronisches Rezept </a:t>
            </a:r>
            <a:r>
              <a:rPr lang="de-DE" dirty="0"/>
              <a:t>(</a:t>
            </a:r>
            <a:r>
              <a:rPr lang="de-DE" sz="1800" dirty="0"/>
              <a:t>eRezept</a:t>
            </a:r>
            <a:r>
              <a:rPr lang="de-DE" dirty="0"/>
              <a:t>)</a:t>
            </a:r>
          </a:p>
        </p:txBody>
      </p:sp>
      <p:pic>
        <p:nvPicPr>
          <p:cNvPr id="8" name="Grafik 7">
            <a:extLst>
              <a:ext uri="{FF2B5EF4-FFF2-40B4-BE49-F238E27FC236}">
                <a16:creationId xmlns:a16="http://schemas.microsoft.com/office/drawing/2014/main" id="{71DC5CB4-5C0B-4E73-BFB1-FD01D8D46178}"/>
              </a:ext>
            </a:extLst>
          </p:cNvPr>
          <p:cNvPicPr>
            <a:picLocks noChangeAspect="1"/>
          </p:cNvPicPr>
          <p:nvPr/>
        </p:nvPicPr>
        <p:blipFill>
          <a:blip r:embed="rId2"/>
          <a:stretch>
            <a:fillRect/>
          </a:stretch>
        </p:blipFill>
        <p:spPr>
          <a:xfrm>
            <a:off x="637563" y="1223112"/>
            <a:ext cx="7868873" cy="3796555"/>
          </a:xfrm>
          <a:prstGeom prst="rect">
            <a:avLst/>
          </a:prstGeom>
        </p:spPr>
      </p:pic>
    </p:spTree>
    <p:extLst>
      <p:ext uri="{BB962C8B-B14F-4D97-AF65-F5344CB8AC3E}">
        <p14:creationId xmlns:p14="http://schemas.microsoft.com/office/powerpoint/2010/main" val="277006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E768D-5032-4EFA-AEE7-A7272FED9DCF}"/>
              </a:ext>
            </a:extLst>
          </p:cNvPr>
          <p:cNvSpPr>
            <a:spLocks noGrp="1"/>
          </p:cNvSpPr>
          <p:nvPr>
            <p:ph type="sldNum" sz="quarter" idx="11"/>
          </p:nvPr>
        </p:nvSpPr>
        <p:spPr/>
        <p:txBody>
          <a:bodyPr/>
          <a:lstStyle/>
          <a:p>
            <a:pPr algn="ctr"/>
            <a:fld id="{BA3B4795-6AD7-EB4E-B663-627174C97DBC}" type="slidenum">
              <a:rPr lang="de-DE" smtClean="0"/>
              <a:pPr algn="ctr"/>
              <a:t>11</a:t>
            </a:fld>
            <a:endParaRPr lang="de-DE" dirty="0"/>
          </a:p>
        </p:txBody>
      </p:sp>
      <p:sp>
        <p:nvSpPr>
          <p:cNvPr id="4" name="Titel 3">
            <a:extLst>
              <a:ext uri="{FF2B5EF4-FFF2-40B4-BE49-F238E27FC236}">
                <a16:creationId xmlns:a16="http://schemas.microsoft.com/office/drawing/2014/main" id="{2C25084B-3F85-4522-B35F-A447A5D20246}"/>
              </a:ext>
            </a:extLst>
          </p:cNvPr>
          <p:cNvSpPr>
            <a:spLocks noGrp="1"/>
          </p:cNvSpPr>
          <p:nvPr>
            <p:ph type="title"/>
          </p:nvPr>
        </p:nvSpPr>
        <p:spPr/>
        <p:txBody>
          <a:bodyPr/>
          <a:lstStyle/>
          <a:p>
            <a:br>
              <a:rPr lang="de-DE" sz="1800" dirty="0"/>
            </a:br>
            <a:r>
              <a:rPr lang="de-DE" sz="1800" dirty="0"/>
              <a:t>Elektronisches Rezept (eRezept)</a:t>
            </a:r>
          </a:p>
        </p:txBody>
      </p:sp>
      <p:pic>
        <p:nvPicPr>
          <p:cNvPr id="2" name="Grafik 1">
            <a:extLst>
              <a:ext uri="{FF2B5EF4-FFF2-40B4-BE49-F238E27FC236}">
                <a16:creationId xmlns:a16="http://schemas.microsoft.com/office/drawing/2014/main" id="{9FA8B9B8-70B6-4CF2-9F0C-E3EF1860A71D}"/>
              </a:ext>
            </a:extLst>
          </p:cNvPr>
          <p:cNvPicPr>
            <a:picLocks noChangeAspect="1"/>
          </p:cNvPicPr>
          <p:nvPr/>
        </p:nvPicPr>
        <p:blipFill>
          <a:blip r:embed="rId2"/>
          <a:stretch>
            <a:fillRect/>
          </a:stretch>
        </p:blipFill>
        <p:spPr>
          <a:xfrm>
            <a:off x="528506" y="1293303"/>
            <a:ext cx="8086987" cy="4000214"/>
          </a:xfrm>
          <a:prstGeom prst="rect">
            <a:avLst/>
          </a:prstGeom>
        </p:spPr>
      </p:pic>
    </p:spTree>
    <p:extLst>
      <p:ext uri="{BB962C8B-B14F-4D97-AF65-F5344CB8AC3E}">
        <p14:creationId xmlns:p14="http://schemas.microsoft.com/office/powerpoint/2010/main" val="15503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E768D-5032-4EFA-AEE7-A7272FED9DCF}"/>
              </a:ext>
            </a:extLst>
          </p:cNvPr>
          <p:cNvSpPr>
            <a:spLocks noGrp="1"/>
          </p:cNvSpPr>
          <p:nvPr>
            <p:ph type="sldNum" sz="quarter" idx="11"/>
          </p:nvPr>
        </p:nvSpPr>
        <p:spPr/>
        <p:txBody>
          <a:bodyPr/>
          <a:lstStyle/>
          <a:p>
            <a:pPr algn="ctr"/>
            <a:fld id="{BA3B4795-6AD7-EB4E-B663-627174C97DBC}" type="slidenum">
              <a:rPr lang="de-DE" smtClean="0"/>
              <a:pPr algn="ctr"/>
              <a:t>12</a:t>
            </a:fld>
            <a:endParaRPr lang="de-DE" dirty="0"/>
          </a:p>
        </p:txBody>
      </p:sp>
      <p:sp>
        <p:nvSpPr>
          <p:cNvPr id="4" name="Titel 3">
            <a:extLst>
              <a:ext uri="{FF2B5EF4-FFF2-40B4-BE49-F238E27FC236}">
                <a16:creationId xmlns:a16="http://schemas.microsoft.com/office/drawing/2014/main" id="{2C25084B-3F85-4522-B35F-A447A5D20246}"/>
              </a:ext>
            </a:extLst>
          </p:cNvPr>
          <p:cNvSpPr>
            <a:spLocks noGrp="1"/>
          </p:cNvSpPr>
          <p:nvPr>
            <p:ph type="title"/>
          </p:nvPr>
        </p:nvSpPr>
        <p:spPr/>
        <p:txBody>
          <a:bodyPr/>
          <a:lstStyle/>
          <a:p>
            <a:br>
              <a:rPr lang="de-DE" sz="1800" dirty="0"/>
            </a:br>
            <a:r>
              <a:rPr lang="de-DE" sz="1800" dirty="0"/>
              <a:t>Elektronisches Rezept (eRezept)</a:t>
            </a:r>
          </a:p>
        </p:txBody>
      </p:sp>
      <p:pic>
        <p:nvPicPr>
          <p:cNvPr id="5" name="Grafik 4">
            <a:extLst>
              <a:ext uri="{FF2B5EF4-FFF2-40B4-BE49-F238E27FC236}">
                <a16:creationId xmlns:a16="http://schemas.microsoft.com/office/drawing/2014/main" id="{8B8BAC53-485F-4689-AC47-E9B16057247D}"/>
              </a:ext>
            </a:extLst>
          </p:cNvPr>
          <p:cNvPicPr>
            <a:picLocks noChangeAspect="1"/>
          </p:cNvPicPr>
          <p:nvPr/>
        </p:nvPicPr>
        <p:blipFill>
          <a:blip r:embed="rId2"/>
          <a:stretch>
            <a:fillRect/>
          </a:stretch>
        </p:blipFill>
        <p:spPr>
          <a:xfrm>
            <a:off x="991998" y="904488"/>
            <a:ext cx="7160003" cy="2049061"/>
          </a:xfrm>
          <a:prstGeom prst="rect">
            <a:avLst/>
          </a:prstGeom>
        </p:spPr>
      </p:pic>
      <p:pic>
        <p:nvPicPr>
          <p:cNvPr id="3076" name="Picture 4">
            <a:extLst>
              <a:ext uri="{FF2B5EF4-FFF2-40B4-BE49-F238E27FC236}">
                <a16:creationId xmlns:a16="http://schemas.microsoft.com/office/drawing/2014/main" id="{F2850177-F2AB-4565-B0C6-F7FD6FE9D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458" y="3091476"/>
            <a:ext cx="3984772" cy="29946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4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E768D-5032-4EFA-AEE7-A7272FED9DCF}"/>
              </a:ext>
            </a:extLst>
          </p:cNvPr>
          <p:cNvSpPr>
            <a:spLocks noGrp="1"/>
          </p:cNvSpPr>
          <p:nvPr>
            <p:ph type="sldNum" sz="quarter" idx="11"/>
          </p:nvPr>
        </p:nvSpPr>
        <p:spPr/>
        <p:txBody>
          <a:bodyPr/>
          <a:lstStyle/>
          <a:p>
            <a:pPr algn="ctr"/>
            <a:fld id="{BA3B4795-6AD7-EB4E-B663-627174C97DBC}" type="slidenum">
              <a:rPr lang="de-DE" smtClean="0"/>
              <a:pPr algn="ctr"/>
              <a:t>13</a:t>
            </a:fld>
            <a:endParaRPr lang="de-DE" dirty="0"/>
          </a:p>
        </p:txBody>
      </p:sp>
      <p:sp>
        <p:nvSpPr>
          <p:cNvPr id="4" name="Titel 3">
            <a:extLst>
              <a:ext uri="{FF2B5EF4-FFF2-40B4-BE49-F238E27FC236}">
                <a16:creationId xmlns:a16="http://schemas.microsoft.com/office/drawing/2014/main" id="{2C25084B-3F85-4522-B35F-A447A5D20246}"/>
              </a:ext>
            </a:extLst>
          </p:cNvPr>
          <p:cNvSpPr>
            <a:spLocks noGrp="1"/>
          </p:cNvSpPr>
          <p:nvPr>
            <p:ph type="title"/>
          </p:nvPr>
        </p:nvSpPr>
        <p:spPr/>
        <p:txBody>
          <a:bodyPr/>
          <a:lstStyle/>
          <a:p>
            <a:br>
              <a:rPr lang="de-DE" sz="1800" dirty="0"/>
            </a:br>
            <a:r>
              <a:rPr lang="de-DE" sz="1800" dirty="0"/>
              <a:t>Elektronisches Rezept (eRezept)</a:t>
            </a:r>
          </a:p>
        </p:txBody>
      </p:sp>
      <p:pic>
        <p:nvPicPr>
          <p:cNvPr id="3074" name="Picture 2">
            <a:extLst>
              <a:ext uri="{FF2B5EF4-FFF2-40B4-BE49-F238E27FC236}">
                <a16:creationId xmlns:a16="http://schemas.microsoft.com/office/drawing/2014/main" id="{26E947EB-C570-40E0-AE60-89CCBC63E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40" y="1464012"/>
            <a:ext cx="7310386" cy="370360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4ED98C32-04A7-40A2-B576-AD8156A04669}"/>
              </a:ext>
            </a:extLst>
          </p:cNvPr>
          <p:cNvSpPr txBox="1"/>
          <p:nvPr/>
        </p:nvSpPr>
        <p:spPr>
          <a:xfrm>
            <a:off x="897622" y="5318620"/>
            <a:ext cx="6325299" cy="830997"/>
          </a:xfrm>
          <a:prstGeom prst="rect">
            <a:avLst/>
          </a:prstGeom>
          <a:noFill/>
        </p:spPr>
        <p:txBody>
          <a:bodyPr wrap="square" rtlCol="0">
            <a:spAutoFit/>
          </a:bodyPr>
          <a:lstStyle/>
          <a:p>
            <a:r>
              <a:rPr lang="de-DE" sz="1600" dirty="0"/>
              <a:t>Stand August 2022: </a:t>
            </a:r>
          </a:p>
          <a:p>
            <a:pPr marL="285750" indent="-285750">
              <a:buFont typeface="Wingdings" panose="05000000000000000000" pitchFamily="2" charset="2"/>
              <a:buChar char="Ø"/>
            </a:pPr>
            <a:r>
              <a:rPr lang="de-DE" sz="1600" dirty="0"/>
              <a:t>bundesweit ca. 250.000 eingelöste </a:t>
            </a:r>
            <a:r>
              <a:rPr lang="de-DE" sz="1600" dirty="0" err="1"/>
              <a:t>eRezepte</a:t>
            </a:r>
            <a:endParaRPr lang="de-DE" sz="1600" dirty="0"/>
          </a:p>
          <a:p>
            <a:pPr marL="285750" indent="-285750">
              <a:buFont typeface="Wingdings" panose="05000000000000000000" pitchFamily="2" charset="2"/>
              <a:buChar char="Ø"/>
            </a:pPr>
            <a:r>
              <a:rPr lang="de-DE" sz="1600" dirty="0"/>
              <a:t>Mehr als 12.000 </a:t>
            </a:r>
            <a:r>
              <a:rPr lang="de-DE" sz="1600" dirty="0" err="1"/>
              <a:t>eRezept</a:t>
            </a:r>
            <a:r>
              <a:rPr lang="de-DE" sz="1600" dirty="0"/>
              <a:t>-fähige Apotheken</a:t>
            </a:r>
          </a:p>
        </p:txBody>
      </p:sp>
    </p:spTree>
    <p:extLst>
      <p:ext uri="{BB962C8B-B14F-4D97-AF65-F5344CB8AC3E}">
        <p14:creationId xmlns:p14="http://schemas.microsoft.com/office/powerpoint/2010/main" val="76147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46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F800550-AB31-4585-BBC8-A3511462C9F7}"/>
              </a:ext>
            </a:extLst>
          </p:cNvPr>
          <p:cNvSpPr>
            <a:spLocks noGrp="1"/>
          </p:cNvSpPr>
          <p:nvPr>
            <p:ph type="sldNum" sz="quarter" idx="11"/>
          </p:nvPr>
        </p:nvSpPr>
        <p:spPr/>
        <p:txBody>
          <a:bodyPr/>
          <a:lstStyle/>
          <a:p>
            <a:pPr algn="ctr"/>
            <a:fld id="{BA3B4795-6AD7-EB4E-B663-627174C97DBC}" type="slidenum">
              <a:rPr lang="de-DE" smtClean="0"/>
              <a:pPr algn="ctr"/>
              <a:t>2</a:t>
            </a:fld>
            <a:endParaRPr lang="de-DE" dirty="0"/>
          </a:p>
        </p:txBody>
      </p:sp>
      <p:sp>
        <p:nvSpPr>
          <p:cNvPr id="4" name="Titel 3">
            <a:extLst>
              <a:ext uri="{FF2B5EF4-FFF2-40B4-BE49-F238E27FC236}">
                <a16:creationId xmlns:a16="http://schemas.microsoft.com/office/drawing/2014/main" id="{77600503-CCAA-4BEC-902E-78528C0A0FD3}"/>
              </a:ext>
            </a:extLst>
          </p:cNvPr>
          <p:cNvSpPr>
            <a:spLocks noGrp="1"/>
          </p:cNvSpPr>
          <p:nvPr>
            <p:ph type="title"/>
          </p:nvPr>
        </p:nvSpPr>
        <p:spPr/>
        <p:txBody>
          <a:bodyPr/>
          <a:lstStyle/>
          <a:p>
            <a:br>
              <a:rPr lang="de-DE" sz="1800" dirty="0">
                <a:solidFill>
                  <a:srgbClr val="009FE3"/>
                </a:solidFill>
              </a:rPr>
            </a:br>
            <a:r>
              <a:rPr lang="de-DE" sz="1800" dirty="0">
                <a:solidFill>
                  <a:srgbClr val="009FE3"/>
                </a:solidFill>
              </a:rPr>
              <a:t>Elektronische Arbeitsunfähigkeitsbescheinigung (eAU)</a:t>
            </a:r>
            <a:endParaRPr lang="de-DE" dirty="0"/>
          </a:p>
        </p:txBody>
      </p:sp>
      <p:pic>
        <p:nvPicPr>
          <p:cNvPr id="5" name="Grafik 4">
            <a:extLst>
              <a:ext uri="{FF2B5EF4-FFF2-40B4-BE49-F238E27FC236}">
                <a16:creationId xmlns:a16="http://schemas.microsoft.com/office/drawing/2014/main" id="{19D87F8B-237B-444E-A56C-91DFBBAC4292}"/>
              </a:ext>
            </a:extLst>
          </p:cNvPr>
          <p:cNvPicPr>
            <a:picLocks noChangeAspect="1"/>
          </p:cNvPicPr>
          <p:nvPr/>
        </p:nvPicPr>
        <p:blipFill>
          <a:blip r:embed="rId2"/>
          <a:stretch>
            <a:fillRect/>
          </a:stretch>
        </p:blipFill>
        <p:spPr>
          <a:xfrm>
            <a:off x="755009" y="1845207"/>
            <a:ext cx="7633982" cy="3765083"/>
          </a:xfrm>
          <a:prstGeom prst="rect">
            <a:avLst/>
          </a:prstGeom>
        </p:spPr>
      </p:pic>
    </p:spTree>
    <p:extLst>
      <p:ext uri="{BB962C8B-B14F-4D97-AF65-F5344CB8AC3E}">
        <p14:creationId xmlns:p14="http://schemas.microsoft.com/office/powerpoint/2010/main" val="309894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39F80DF-F663-41C2-8D5E-BE5C4394F8D8}"/>
              </a:ext>
            </a:extLst>
          </p:cNvPr>
          <p:cNvPicPr>
            <a:picLocks noChangeAspect="1"/>
          </p:cNvPicPr>
          <p:nvPr/>
        </p:nvPicPr>
        <p:blipFill>
          <a:blip r:embed="rId2"/>
          <a:stretch>
            <a:fillRect/>
          </a:stretch>
        </p:blipFill>
        <p:spPr>
          <a:xfrm>
            <a:off x="690562" y="1156063"/>
            <a:ext cx="7762875" cy="3438525"/>
          </a:xfrm>
          <a:prstGeom prst="rect">
            <a:avLst/>
          </a:prstGeom>
        </p:spPr>
      </p:pic>
      <p:sp>
        <p:nvSpPr>
          <p:cNvPr id="3" name="Foliennummernplatzhalter 2">
            <a:extLst>
              <a:ext uri="{FF2B5EF4-FFF2-40B4-BE49-F238E27FC236}">
                <a16:creationId xmlns:a16="http://schemas.microsoft.com/office/drawing/2014/main" id="{70C65457-0561-423D-A99B-E89E72142EAA}"/>
              </a:ext>
            </a:extLst>
          </p:cNvPr>
          <p:cNvSpPr>
            <a:spLocks noGrp="1"/>
          </p:cNvSpPr>
          <p:nvPr>
            <p:ph type="sldNum" sz="quarter" idx="11"/>
          </p:nvPr>
        </p:nvSpPr>
        <p:spPr/>
        <p:txBody>
          <a:bodyPr/>
          <a:lstStyle/>
          <a:p>
            <a:pPr algn="ctr"/>
            <a:fld id="{BA3B4795-6AD7-EB4E-B663-627174C97DBC}" type="slidenum">
              <a:rPr lang="de-DE" smtClean="0"/>
              <a:pPr algn="ctr"/>
              <a:t>3</a:t>
            </a:fld>
            <a:endParaRPr lang="de-DE" dirty="0"/>
          </a:p>
        </p:txBody>
      </p:sp>
      <p:sp>
        <p:nvSpPr>
          <p:cNvPr id="4" name="Titel 3">
            <a:extLst>
              <a:ext uri="{FF2B5EF4-FFF2-40B4-BE49-F238E27FC236}">
                <a16:creationId xmlns:a16="http://schemas.microsoft.com/office/drawing/2014/main" id="{D83D03B9-3FCB-4F84-AFD6-2B81EF1BC175}"/>
              </a:ext>
            </a:extLst>
          </p:cNvPr>
          <p:cNvSpPr>
            <a:spLocks noGrp="1"/>
          </p:cNvSpPr>
          <p:nvPr>
            <p:ph type="title"/>
          </p:nvPr>
        </p:nvSpPr>
        <p:spPr/>
        <p:txBody>
          <a:bodyPr/>
          <a:lstStyle/>
          <a:p>
            <a:br>
              <a:rPr lang="de-DE" sz="1800" dirty="0"/>
            </a:br>
            <a:r>
              <a:rPr lang="de-DE" sz="1800" dirty="0"/>
              <a:t>Elektronische Arbeitsunfähigkeitsbescheinigung (eAU)</a:t>
            </a:r>
          </a:p>
        </p:txBody>
      </p:sp>
      <p:sp>
        <p:nvSpPr>
          <p:cNvPr id="6" name="Textfeld 5">
            <a:extLst>
              <a:ext uri="{FF2B5EF4-FFF2-40B4-BE49-F238E27FC236}">
                <a16:creationId xmlns:a16="http://schemas.microsoft.com/office/drawing/2014/main" id="{02977FEE-AB5E-428D-B74C-06F454709115}"/>
              </a:ext>
            </a:extLst>
          </p:cNvPr>
          <p:cNvSpPr txBox="1"/>
          <p:nvPr/>
        </p:nvSpPr>
        <p:spPr>
          <a:xfrm>
            <a:off x="690562" y="4739780"/>
            <a:ext cx="7762875" cy="830997"/>
          </a:xfrm>
          <a:prstGeom prst="rect">
            <a:avLst/>
          </a:prstGeom>
          <a:noFill/>
        </p:spPr>
        <p:txBody>
          <a:bodyPr wrap="square" rtlCol="0">
            <a:spAutoFit/>
          </a:bodyPr>
          <a:lstStyle/>
          <a:p>
            <a:r>
              <a:rPr lang="de-DE" sz="1200" dirty="0"/>
              <a:t>Beim bisherigen Verfahren erhielt der Arbeitnehmer im Krankheitsfall vom Arzt jeweils eine Arbeitsunfähigkeits-bescheinigung für den Arbeitgeber als auch eine Arbeitsunfähigkeitsbescheinigung für die Krankenkasse ausgehändigt. Diese war beim Arbeitgeber sowie bei der Krankenkasse i. d. R. in Papierform einzureichen. Dies bedeutete zusätzliche Wege für eine Abgabe vor Ort bzw. per Post.</a:t>
            </a:r>
          </a:p>
        </p:txBody>
      </p:sp>
    </p:spTree>
    <p:extLst>
      <p:ext uri="{BB962C8B-B14F-4D97-AF65-F5344CB8AC3E}">
        <p14:creationId xmlns:p14="http://schemas.microsoft.com/office/powerpoint/2010/main" val="131906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C880402-5DA7-4229-AC8F-A606F1C74FD1}"/>
              </a:ext>
            </a:extLst>
          </p:cNvPr>
          <p:cNvSpPr>
            <a:spLocks noGrp="1"/>
          </p:cNvSpPr>
          <p:nvPr>
            <p:ph type="body" sz="quarter" idx="13"/>
          </p:nvPr>
        </p:nvSpPr>
        <p:spPr/>
        <p:txBody>
          <a:bodyPr/>
          <a:lstStyle/>
          <a:p>
            <a:pPr marL="0" indent="0">
              <a:buNone/>
            </a:pPr>
            <a:r>
              <a:rPr lang="de-DE" u="sng" dirty="0">
                <a:solidFill>
                  <a:srgbClr val="00B050"/>
                </a:solidFill>
              </a:rPr>
              <a:t>Neues Verfahren:</a:t>
            </a:r>
          </a:p>
          <a:p>
            <a:endParaRPr lang="de-DE" dirty="0"/>
          </a:p>
          <a:p>
            <a:r>
              <a:rPr lang="de-DE" dirty="0"/>
              <a:t>Phase 1: Elektronischer Versand der eAU an Krankenkassen</a:t>
            </a:r>
          </a:p>
          <a:p>
            <a:endParaRPr lang="de-DE" dirty="0"/>
          </a:p>
          <a:p>
            <a:pPr lvl="1"/>
            <a:r>
              <a:rPr lang="de-DE" sz="1600" dirty="0"/>
              <a:t>Seit dem 01.07.2022 müssen Patienten dank der eAU ihre Krankmeldung nicht mehr selbst an die Krankenkasse übersenden. Die Praxen erledigen dies mit Hilfe eines E-Mail-Dienstes innerhalb der Telematik Infrastruktur (TI), dem Dienst für Kommunikation in der Medizin (KIM). </a:t>
            </a:r>
          </a:p>
          <a:p>
            <a:pPr lvl="1"/>
            <a:endParaRPr lang="de-DE" sz="1600" dirty="0"/>
          </a:p>
          <a:p>
            <a:pPr lvl="1"/>
            <a:r>
              <a:rPr lang="de-DE" sz="1600" dirty="0"/>
              <a:t>Die Software erkennt automatisch die richtige Krankenkasse und versendet dies nach Freigabe vom Arzt. Die Daten werden in der Praxissoftware gespeichert. </a:t>
            </a:r>
          </a:p>
          <a:p>
            <a:pPr lvl="1"/>
            <a:endParaRPr lang="de-DE" sz="1600" dirty="0"/>
          </a:p>
          <a:p>
            <a:pPr lvl="1"/>
            <a:r>
              <a:rPr lang="de-DE" sz="1600" dirty="0"/>
              <a:t>Die Patienten haben weiterhin die Pflicht der Übergabe an den Arbeitgeber und bekommen zwei einfache Papierausdrucke (einen für die eigene Ablage). Diese erstellt der Arzt über das Praxisverwaltungssystem (PVS) und gibt sie dem Patienten unterschrieben mit.</a:t>
            </a:r>
          </a:p>
        </p:txBody>
      </p:sp>
      <p:sp>
        <p:nvSpPr>
          <p:cNvPr id="3" name="Foliennummernplatzhalter 2">
            <a:extLst>
              <a:ext uri="{FF2B5EF4-FFF2-40B4-BE49-F238E27FC236}">
                <a16:creationId xmlns:a16="http://schemas.microsoft.com/office/drawing/2014/main" id="{9260BBD3-E7E4-481B-88DB-37FD575B827C}"/>
              </a:ext>
            </a:extLst>
          </p:cNvPr>
          <p:cNvSpPr>
            <a:spLocks noGrp="1"/>
          </p:cNvSpPr>
          <p:nvPr>
            <p:ph type="sldNum" sz="quarter" idx="11"/>
          </p:nvPr>
        </p:nvSpPr>
        <p:spPr/>
        <p:txBody>
          <a:bodyPr/>
          <a:lstStyle/>
          <a:p>
            <a:pPr algn="ctr"/>
            <a:fld id="{BA3B4795-6AD7-EB4E-B663-627174C97DBC}" type="slidenum">
              <a:rPr lang="de-DE" smtClean="0"/>
              <a:pPr algn="ctr"/>
              <a:t>4</a:t>
            </a:fld>
            <a:endParaRPr lang="de-DE" dirty="0"/>
          </a:p>
        </p:txBody>
      </p:sp>
      <p:sp>
        <p:nvSpPr>
          <p:cNvPr id="4" name="Titel 3">
            <a:extLst>
              <a:ext uri="{FF2B5EF4-FFF2-40B4-BE49-F238E27FC236}">
                <a16:creationId xmlns:a16="http://schemas.microsoft.com/office/drawing/2014/main" id="{5EC58843-70F0-4D54-8C04-40F59723AAAB}"/>
              </a:ext>
            </a:extLst>
          </p:cNvPr>
          <p:cNvSpPr>
            <a:spLocks noGrp="1"/>
          </p:cNvSpPr>
          <p:nvPr>
            <p:ph type="title"/>
          </p:nvPr>
        </p:nvSpPr>
        <p:spPr/>
        <p:txBody>
          <a:bodyPr/>
          <a:lstStyle/>
          <a:p>
            <a:br>
              <a:rPr lang="de-DE" dirty="0"/>
            </a:br>
            <a:r>
              <a:rPr lang="de-DE" sz="1800" dirty="0"/>
              <a:t>Elektronische Arbeitsunfähigkeitsbescheinigung (eAU)</a:t>
            </a:r>
            <a:endParaRPr lang="de-DE" dirty="0"/>
          </a:p>
        </p:txBody>
      </p:sp>
    </p:spTree>
    <p:extLst>
      <p:ext uri="{BB962C8B-B14F-4D97-AF65-F5344CB8AC3E}">
        <p14:creationId xmlns:p14="http://schemas.microsoft.com/office/powerpoint/2010/main" val="151952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7F594A2-0046-414D-9F27-D7544FB4934F}"/>
              </a:ext>
            </a:extLst>
          </p:cNvPr>
          <p:cNvSpPr>
            <a:spLocks noGrp="1"/>
          </p:cNvSpPr>
          <p:nvPr>
            <p:ph type="body" sz="quarter" idx="13"/>
          </p:nvPr>
        </p:nvSpPr>
        <p:spPr/>
        <p:txBody>
          <a:bodyPr/>
          <a:lstStyle/>
          <a:p>
            <a:r>
              <a:rPr lang="de-DE" dirty="0"/>
              <a:t>Phase 2: Elektronischer Versand der eAU an Arbeitgeber</a:t>
            </a:r>
          </a:p>
          <a:p>
            <a:pPr lvl="1"/>
            <a:endParaRPr lang="de-DE" sz="1600" dirty="0"/>
          </a:p>
          <a:p>
            <a:pPr lvl="1"/>
            <a:r>
              <a:rPr lang="de-DE" sz="1600" dirty="0"/>
              <a:t>Ab 01.01.2023 (!) wird auch die Weiterleitung der eAU an den Arbeitgeber nur noch digital erfolgen. Zuständig dafür sind dann die Krankenkassen.</a:t>
            </a:r>
          </a:p>
          <a:p>
            <a:pPr lvl="1"/>
            <a:endParaRPr lang="de-DE" sz="1600" dirty="0"/>
          </a:p>
          <a:p>
            <a:pPr lvl="1"/>
            <a:r>
              <a:rPr lang="de-DE" sz="1600" dirty="0"/>
              <a:t>Versicherte müssen ihren Arbeitgeber dann nur noch über ihr Fehlen und die Dauer informieren. </a:t>
            </a:r>
          </a:p>
          <a:p>
            <a:endParaRPr lang="de-DE" dirty="0"/>
          </a:p>
          <a:p>
            <a:r>
              <a:rPr lang="de-DE" dirty="0"/>
              <a:t>Übergangsphase:</a:t>
            </a:r>
          </a:p>
          <a:p>
            <a:pPr lvl="1"/>
            <a:endParaRPr lang="de-DE" sz="1600" dirty="0"/>
          </a:p>
          <a:p>
            <a:pPr lvl="1"/>
            <a:r>
              <a:rPr lang="de-DE" sz="1600" dirty="0"/>
              <a:t>Vertragsärzte sind weiterhin verpflichtet, ihren Patienten auf Wunsch eine AU-Bescheinigung auf Papier auszudrucken.</a:t>
            </a:r>
          </a:p>
          <a:p>
            <a:pPr lvl="1"/>
            <a:endParaRPr lang="de-DE" sz="1600" dirty="0"/>
          </a:p>
          <a:p>
            <a:pPr lvl="1"/>
            <a:r>
              <a:rPr lang="de-DE" sz="1600" dirty="0"/>
              <a:t>Optional können Patienten auch einen unterschriebenen Ausdruck für den Arbeitgeber erhalten. In jedem Fall reicht dem Arbeitnehmer nun die Papierbescheinigung als gesetzlich vorgesehenes Beweismittel, um das Vorliegen der Arbeitsunfähigkeit nachweisen zu können.</a:t>
            </a:r>
          </a:p>
          <a:p>
            <a:endParaRPr lang="de-DE" dirty="0"/>
          </a:p>
        </p:txBody>
      </p:sp>
      <p:sp>
        <p:nvSpPr>
          <p:cNvPr id="3" name="Foliennummernplatzhalter 2">
            <a:extLst>
              <a:ext uri="{FF2B5EF4-FFF2-40B4-BE49-F238E27FC236}">
                <a16:creationId xmlns:a16="http://schemas.microsoft.com/office/drawing/2014/main" id="{B1C6B684-2E55-45FB-8AEB-734D10A48FDA}"/>
              </a:ext>
            </a:extLst>
          </p:cNvPr>
          <p:cNvSpPr>
            <a:spLocks noGrp="1"/>
          </p:cNvSpPr>
          <p:nvPr>
            <p:ph type="sldNum" sz="quarter" idx="11"/>
          </p:nvPr>
        </p:nvSpPr>
        <p:spPr/>
        <p:txBody>
          <a:bodyPr/>
          <a:lstStyle/>
          <a:p>
            <a:pPr algn="ctr"/>
            <a:fld id="{BA3B4795-6AD7-EB4E-B663-627174C97DBC}" type="slidenum">
              <a:rPr lang="de-DE" smtClean="0"/>
              <a:pPr algn="ctr"/>
              <a:t>5</a:t>
            </a:fld>
            <a:endParaRPr lang="de-DE" dirty="0"/>
          </a:p>
        </p:txBody>
      </p:sp>
      <p:sp>
        <p:nvSpPr>
          <p:cNvPr id="4" name="Titel 3">
            <a:extLst>
              <a:ext uri="{FF2B5EF4-FFF2-40B4-BE49-F238E27FC236}">
                <a16:creationId xmlns:a16="http://schemas.microsoft.com/office/drawing/2014/main" id="{596E8EB2-B398-4881-A315-D0F9A32AB48B}"/>
              </a:ext>
            </a:extLst>
          </p:cNvPr>
          <p:cNvSpPr>
            <a:spLocks noGrp="1"/>
          </p:cNvSpPr>
          <p:nvPr>
            <p:ph type="title"/>
          </p:nvPr>
        </p:nvSpPr>
        <p:spPr/>
        <p:txBody>
          <a:bodyPr/>
          <a:lstStyle/>
          <a:p>
            <a:br>
              <a:rPr lang="de-DE" dirty="0">
                <a:solidFill>
                  <a:srgbClr val="009FE3"/>
                </a:solidFill>
              </a:rPr>
            </a:br>
            <a:r>
              <a:rPr lang="de-DE" sz="1800" dirty="0">
                <a:solidFill>
                  <a:srgbClr val="009FE3"/>
                </a:solidFill>
              </a:rPr>
              <a:t>Elektronische Arbeitsunfähigkeitsbescheinigung (eAU)</a:t>
            </a:r>
            <a:endParaRPr lang="de-DE" dirty="0"/>
          </a:p>
        </p:txBody>
      </p:sp>
    </p:spTree>
    <p:extLst>
      <p:ext uri="{BB962C8B-B14F-4D97-AF65-F5344CB8AC3E}">
        <p14:creationId xmlns:p14="http://schemas.microsoft.com/office/powerpoint/2010/main" val="397816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11A12FA-2CFC-4305-82FA-E88E83BDBB32}"/>
              </a:ext>
            </a:extLst>
          </p:cNvPr>
          <p:cNvSpPr>
            <a:spLocks noGrp="1"/>
          </p:cNvSpPr>
          <p:nvPr>
            <p:ph type="sldNum" sz="quarter" idx="11"/>
          </p:nvPr>
        </p:nvSpPr>
        <p:spPr/>
        <p:txBody>
          <a:bodyPr/>
          <a:lstStyle/>
          <a:p>
            <a:pPr algn="ctr"/>
            <a:fld id="{BA3B4795-6AD7-EB4E-B663-627174C97DBC}" type="slidenum">
              <a:rPr lang="de-DE" smtClean="0"/>
              <a:pPr algn="ctr"/>
              <a:t>6</a:t>
            </a:fld>
            <a:endParaRPr lang="de-DE" dirty="0"/>
          </a:p>
        </p:txBody>
      </p:sp>
      <p:sp>
        <p:nvSpPr>
          <p:cNvPr id="4" name="Titel 3">
            <a:extLst>
              <a:ext uri="{FF2B5EF4-FFF2-40B4-BE49-F238E27FC236}">
                <a16:creationId xmlns:a16="http://schemas.microsoft.com/office/drawing/2014/main" id="{7A0CBA59-BA58-456A-8CD9-B8C7BF44A48D}"/>
              </a:ext>
            </a:extLst>
          </p:cNvPr>
          <p:cNvSpPr>
            <a:spLocks noGrp="1"/>
          </p:cNvSpPr>
          <p:nvPr>
            <p:ph type="title"/>
          </p:nvPr>
        </p:nvSpPr>
        <p:spPr/>
        <p:txBody>
          <a:bodyPr/>
          <a:lstStyle/>
          <a:p>
            <a:br>
              <a:rPr lang="de-DE" sz="1800" dirty="0">
                <a:solidFill>
                  <a:srgbClr val="009FE3"/>
                </a:solidFill>
              </a:rPr>
            </a:br>
            <a:r>
              <a:rPr lang="de-DE" sz="1800" dirty="0">
                <a:solidFill>
                  <a:srgbClr val="009FE3"/>
                </a:solidFill>
              </a:rPr>
              <a:t>Elektronische Arbeitsunfähigkeitsbescheinigung (eAU)</a:t>
            </a:r>
            <a:endParaRPr lang="de-DE" dirty="0"/>
          </a:p>
        </p:txBody>
      </p:sp>
      <p:pic>
        <p:nvPicPr>
          <p:cNvPr id="5" name="Grafik 4">
            <a:extLst>
              <a:ext uri="{FF2B5EF4-FFF2-40B4-BE49-F238E27FC236}">
                <a16:creationId xmlns:a16="http://schemas.microsoft.com/office/drawing/2014/main" id="{9FB0456B-5B93-4DE3-B729-CF667E138006}"/>
              </a:ext>
            </a:extLst>
          </p:cNvPr>
          <p:cNvPicPr>
            <a:picLocks noChangeAspect="1"/>
          </p:cNvPicPr>
          <p:nvPr/>
        </p:nvPicPr>
        <p:blipFill>
          <a:blip r:embed="rId2"/>
          <a:stretch>
            <a:fillRect/>
          </a:stretch>
        </p:blipFill>
        <p:spPr>
          <a:xfrm>
            <a:off x="746151" y="1015243"/>
            <a:ext cx="7705725" cy="3619500"/>
          </a:xfrm>
          <a:prstGeom prst="rect">
            <a:avLst/>
          </a:prstGeom>
        </p:spPr>
      </p:pic>
      <p:sp>
        <p:nvSpPr>
          <p:cNvPr id="6" name="Textfeld 5">
            <a:extLst>
              <a:ext uri="{FF2B5EF4-FFF2-40B4-BE49-F238E27FC236}">
                <a16:creationId xmlns:a16="http://schemas.microsoft.com/office/drawing/2014/main" id="{3DDE0409-71AC-41E8-9FEB-3DF4E1AFB4BA}"/>
              </a:ext>
            </a:extLst>
          </p:cNvPr>
          <p:cNvSpPr txBox="1"/>
          <p:nvPr/>
        </p:nvSpPr>
        <p:spPr>
          <a:xfrm>
            <a:off x="520117" y="4932727"/>
            <a:ext cx="7931759" cy="646331"/>
          </a:xfrm>
          <a:prstGeom prst="rect">
            <a:avLst/>
          </a:prstGeom>
          <a:noFill/>
        </p:spPr>
        <p:txBody>
          <a:bodyPr wrap="square" rtlCol="0">
            <a:spAutoFit/>
          </a:bodyPr>
          <a:lstStyle/>
          <a:p>
            <a:r>
              <a:rPr lang="de-DE" sz="1200" dirty="0"/>
              <a:t>Bei der elektronischen Arbeitsunfähigkeitsbescheinigung (eAU) entfällt der „Papierkram“ rund um den „gelben Schein“. In diesem digitalen Verfahren wird keine sichtbare Arbeitsunfähigkeitsbescheinigung mehr ausgestellt, stattdessen werden Datenpakete zwischen Arzt, Krankenkasse und Arbeitgeber übertragen. </a:t>
            </a:r>
          </a:p>
        </p:txBody>
      </p:sp>
      <p:sp>
        <p:nvSpPr>
          <p:cNvPr id="7" name="Rechteck 6">
            <a:extLst>
              <a:ext uri="{FF2B5EF4-FFF2-40B4-BE49-F238E27FC236}">
                <a16:creationId xmlns:a16="http://schemas.microsoft.com/office/drawing/2014/main" id="{121D612C-9667-4955-B95C-D8DCF42428A7}"/>
              </a:ext>
            </a:extLst>
          </p:cNvPr>
          <p:cNvSpPr/>
          <p:nvPr/>
        </p:nvSpPr>
        <p:spPr>
          <a:xfrm>
            <a:off x="1057013" y="3808602"/>
            <a:ext cx="2155970" cy="67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928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9715B3-02F1-4528-B0B6-10A28F6233FB}"/>
              </a:ext>
            </a:extLst>
          </p:cNvPr>
          <p:cNvSpPr>
            <a:spLocks noGrp="1"/>
          </p:cNvSpPr>
          <p:nvPr>
            <p:ph type="body" sz="quarter" idx="13"/>
          </p:nvPr>
        </p:nvSpPr>
        <p:spPr/>
        <p:txBody>
          <a:bodyPr/>
          <a:lstStyle/>
          <a:p>
            <a:r>
              <a:rPr lang="de-DE" dirty="0"/>
              <a:t>Was muss der Arbeitgeber tun?</a:t>
            </a:r>
          </a:p>
          <a:p>
            <a:pPr lvl="1"/>
            <a:endParaRPr lang="de-DE" sz="1400" dirty="0">
              <a:latin typeface="Arial" panose="020B0604020202020204" pitchFamily="34" charset="0"/>
              <a:ea typeface="Calibri" panose="020F0502020204030204" pitchFamily="34" charset="0"/>
            </a:endParaRPr>
          </a:p>
          <a:p>
            <a:pPr lvl="1"/>
            <a:r>
              <a:rPr lang="de-DE" sz="1400" dirty="0">
                <a:latin typeface="Arial" panose="020B0604020202020204" pitchFamily="34" charset="0"/>
                <a:ea typeface="Calibri" panose="020F0502020204030204" pitchFamily="34" charset="0"/>
              </a:rPr>
              <a:t>Die Abfrage der eAU Teil B erfolgt, wie es die Arbeitgeber bereits von den anderen Arbeitgeberverfahren (DEÜV und Entgeltersatzleistungen etc.) kennen, über den KOM-Server (GKV-Kommunikationsserver). Dieser Kommunikationsserver übernimmt im Datenaustauschverfahren die Rolle einer neutralen Datendrehscheibe und bildet die Schnittstelle vom Arbeitgeber zu den Datenannahmestellen.</a:t>
            </a:r>
          </a:p>
          <a:p>
            <a:pPr lvl="1"/>
            <a:endParaRPr lang="de-DE" sz="1400" dirty="0"/>
          </a:p>
          <a:p>
            <a:pPr lvl="1"/>
            <a:r>
              <a:rPr lang="de-DE" sz="1400" dirty="0"/>
              <a:t>Zur Abfrage durch den Arbeitgeber bei der Krankenkasse dürfen nur systemgeprüfte Programme verwendet werden. Konkret macht der Arbeitgeber diese Abfrage also über sein </a:t>
            </a:r>
            <a:r>
              <a:rPr lang="de-DE" sz="1400" b="1" dirty="0"/>
              <a:t>Abrechnungsprogramm</a:t>
            </a:r>
            <a:r>
              <a:rPr lang="de-DE" sz="1400" dirty="0"/>
              <a:t>. Das ist dann die Schnittstelle. Kleine Arbeitgeber werden diesen Part dann i. d. R. über den </a:t>
            </a:r>
            <a:r>
              <a:rPr lang="de-DE" sz="1400" b="1" dirty="0"/>
              <a:t>Steuerberater</a:t>
            </a:r>
            <a:r>
              <a:rPr lang="de-DE" sz="1400" dirty="0"/>
              <a:t> durchführen lassen.</a:t>
            </a:r>
          </a:p>
          <a:p>
            <a:endParaRPr lang="de-DE" dirty="0"/>
          </a:p>
          <a:p>
            <a:pPr lvl="1"/>
            <a:r>
              <a:rPr lang="de-DE" sz="1400" dirty="0"/>
              <a:t>Das Verfahren zur Datenübertragung muss den jeweils geltenden technischen Standards entsprechen. Für die Übermittlung der Daten sind die Gemeinsamen Grundsätze für die Kommunikationsdaten gemäß § 28b Abs. 1 Satz 1 Nr. 4 SGB IV sowie die Gemeinsamen Grundsätze Technik gemäß § 95 SGB IV in der jeweils geltenden Fassung zu beachten.</a:t>
            </a:r>
          </a:p>
          <a:p>
            <a:endParaRPr lang="de-DE" dirty="0"/>
          </a:p>
        </p:txBody>
      </p:sp>
      <p:sp>
        <p:nvSpPr>
          <p:cNvPr id="3" name="Foliennummernplatzhalter 2">
            <a:extLst>
              <a:ext uri="{FF2B5EF4-FFF2-40B4-BE49-F238E27FC236}">
                <a16:creationId xmlns:a16="http://schemas.microsoft.com/office/drawing/2014/main" id="{6C1A7380-2A80-450D-915D-590ED89C4DCF}"/>
              </a:ext>
            </a:extLst>
          </p:cNvPr>
          <p:cNvSpPr>
            <a:spLocks noGrp="1"/>
          </p:cNvSpPr>
          <p:nvPr>
            <p:ph type="sldNum" sz="quarter" idx="11"/>
          </p:nvPr>
        </p:nvSpPr>
        <p:spPr/>
        <p:txBody>
          <a:bodyPr/>
          <a:lstStyle/>
          <a:p>
            <a:pPr algn="ctr"/>
            <a:fld id="{BA3B4795-6AD7-EB4E-B663-627174C97DBC}" type="slidenum">
              <a:rPr lang="de-DE" smtClean="0"/>
              <a:pPr algn="ctr"/>
              <a:t>7</a:t>
            </a:fld>
            <a:endParaRPr lang="de-DE" dirty="0"/>
          </a:p>
        </p:txBody>
      </p:sp>
      <p:sp>
        <p:nvSpPr>
          <p:cNvPr id="4" name="Titel 3">
            <a:extLst>
              <a:ext uri="{FF2B5EF4-FFF2-40B4-BE49-F238E27FC236}">
                <a16:creationId xmlns:a16="http://schemas.microsoft.com/office/drawing/2014/main" id="{8C243A5F-2A23-450B-85E4-4617E3AB99EE}"/>
              </a:ext>
            </a:extLst>
          </p:cNvPr>
          <p:cNvSpPr>
            <a:spLocks noGrp="1"/>
          </p:cNvSpPr>
          <p:nvPr>
            <p:ph type="title"/>
          </p:nvPr>
        </p:nvSpPr>
        <p:spPr/>
        <p:txBody>
          <a:bodyPr/>
          <a:lstStyle/>
          <a:p>
            <a:br>
              <a:rPr lang="de-DE" sz="1800" dirty="0">
                <a:solidFill>
                  <a:srgbClr val="009FE3"/>
                </a:solidFill>
              </a:rPr>
            </a:br>
            <a:r>
              <a:rPr lang="de-DE" sz="1800" dirty="0">
                <a:solidFill>
                  <a:srgbClr val="009FE3"/>
                </a:solidFill>
              </a:rPr>
              <a:t>Elektronische Arbeitsunfähigkeitsbescheinigung (eAU)</a:t>
            </a:r>
            <a:endParaRPr lang="de-DE" dirty="0"/>
          </a:p>
        </p:txBody>
      </p:sp>
    </p:spTree>
    <p:extLst>
      <p:ext uri="{BB962C8B-B14F-4D97-AF65-F5344CB8AC3E}">
        <p14:creationId xmlns:p14="http://schemas.microsoft.com/office/powerpoint/2010/main" val="116577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FF76459-F6A2-45A3-AF6F-01DBB3C0113C}"/>
              </a:ext>
            </a:extLst>
          </p:cNvPr>
          <p:cNvSpPr>
            <a:spLocks noGrp="1"/>
          </p:cNvSpPr>
          <p:nvPr>
            <p:ph type="body" sz="quarter" idx="13"/>
          </p:nvPr>
        </p:nvSpPr>
        <p:spPr>
          <a:xfrm>
            <a:off x="358775" y="1439862"/>
            <a:ext cx="8426450" cy="4351338"/>
          </a:xfrm>
        </p:spPr>
        <p:txBody>
          <a:bodyPr/>
          <a:lstStyle/>
          <a:p>
            <a:r>
              <a:rPr lang="de-DE" dirty="0"/>
              <a:t>Service-Plus der IKK Südwest: (geplant für IV/2022)</a:t>
            </a:r>
          </a:p>
          <a:p>
            <a:pPr lvl="1"/>
            <a:endParaRPr lang="de-DE" dirty="0"/>
          </a:p>
          <a:p>
            <a:pPr lvl="1"/>
            <a:r>
              <a:rPr lang="de-DE" sz="1600" dirty="0"/>
              <a:t>Versicherte, die unsere IKK App nutzen, erhalten zukünftig als besonderen Service in Ihrem Gesundheitscockpit (</a:t>
            </a:r>
            <a:r>
              <a:rPr lang="de-DE" sz="1600" dirty="0" err="1"/>
              <a:t>GeCo</a:t>
            </a:r>
            <a:r>
              <a:rPr lang="de-DE" sz="1600" dirty="0"/>
              <a:t>) einen digitalen Nachweis in Form einer „</a:t>
            </a:r>
            <a:r>
              <a:rPr lang="de-DE" sz="1600" b="1" dirty="0" err="1"/>
              <a:t>eAU</a:t>
            </a:r>
            <a:r>
              <a:rPr lang="de-DE" sz="1600" b="1" dirty="0"/>
              <a:t>-Quittung</a:t>
            </a:r>
            <a:r>
              <a:rPr lang="de-DE" sz="1600" dirty="0"/>
              <a:t>“ über den Eingang einer elektronischen Arbeitsunfähigkeits-bescheinigung.</a:t>
            </a:r>
          </a:p>
          <a:p>
            <a:pPr lvl="1"/>
            <a:endParaRPr lang="de-DE" sz="1600" dirty="0"/>
          </a:p>
          <a:p>
            <a:pPr lvl="1"/>
            <a:r>
              <a:rPr lang="de-DE" sz="1600" dirty="0"/>
              <a:t>Sie können dann die wichtigsten Informationen der eAU direkt in der App einsehen. (Die Darstellung in der App dient allein der Dateneinsicht)</a:t>
            </a:r>
          </a:p>
        </p:txBody>
      </p:sp>
      <p:sp>
        <p:nvSpPr>
          <p:cNvPr id="3" name="Foliennummernplatzhalter 2">
            <a:extLst>
              <a:ext uri="{FF2B5EF4-FFF2-40B4-BE49-F238E27FC236}">
                <a16:creationId xmlns:a16="http://schemas.microsoft.com/office/drawing/2014/main" id="{B0CA1F6B-65C6-4D95-8E7A-4D65AEFC3757}"/>
              </a:ext>
            </a:extLst>
          </p:cNvPr>
          <p:cNvSpPr>
            <a:spLocks noGrp="1"/>
          </p:cNvSpPr>
          <p:nvPr>
            <p:ph type="sldNum" sz="quarter" idx="11"/>
          </p:nvPr>
        </p:nvSpPr>
        <p:spPr/>
        <p:txBody>
          <a:bodyPr/>
          <a:lstStyle/>
          <a:p>
            <a:pPr algn="ctr"/>
            <a:fld id="{BA3B4795-6AD7-EB4E-B663-627174C97DBC}" type="slidenum">
              <a:rPr lang="de-DE" smtClean="0"/>
              <a:pPr algn="ctr"/>
              <a:t>8</a:t>
            </a:fld>
            <a:endParaRPr lang="de-DE" dirty="0"/>
          </a:p>
        </p:txBody>
      </p:sp>
      <p:sp>
        <p:nvSpPr>
          <p:cNvPr id="4" name="Titel 3">
            <a:extLst>
              <a:ext uri="{FF2B5EF4-FFF2-40B4-BE49-F238E27FC236}">
                <a16:creationId xmlns:a16="http://schemas.microsoft.com/office/drawing/2014/main" id="{B898D815-A244-4400-BDF4-1E9FDAC5DBBD}"/>
              </a:ext>
            </a:extLst>
          </p:cNvPr>
          <p:cNvSpPr>
            <a:spLocks noGrp="1"/>
          </p:cNvSpPr>
          <p:nvPr>
            <p:ph type="title"/>
          </p:nvPr>
        </p:nvSpPr>
        <p:spPr/>
        <p:txBody>
          <a:bodyPr/>
          <a:lstStyle/>
          <a:p>
            <a:br>
              <a:rPr lang="de-DE" dirty="0">
                <a:solidFill>
                  <a:srgbClr val="009FE3"/>
                </a:solidFill>
              </a:rPr>
            </a:br>
            <a:r>
              <a:rPr lang="de-DE" sz="1800" dirty="0">
                <a:solidFill>
                  <a:srgbClr val="009FE3"/>
                </a:solidFill>
              </a:rPr>
              <a:t>Elektronische Arbeitsunfähigkeitsbescheinigung (eAU)</a:t>
            </a:r>
            <a:endParaRPr lang="de-DE" dirty="0"/>
          </a:p>
        </p:txBody>
      </p:sp>
      <p:pic>
        <p:nvPicPr>
          <p:cNvPr id="1028" name="Picture 4" descr="Aufgeschoben ist nicht aufgehoben">
            <a:extLst>
              <a:ext uri="{FF2B5EF4-FFF2-40B4-BE49-F238E27FC236}">
                <a16:creationId xmlns:a16="http://schemas.microsoft.com/office/drawing/2014/main" id="{3036EFCF-4557-470E-8DB2-150B11CA2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37110"/>
            <a:ext cx="2968130" cy="981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KK Südwest im App Store">
            <a:extLst>
              <a:ext uri="{FF2B5EF4-FFF2-40B4-BE49-F238E27FC236}">
                <a16:creationId xmlns:a16="http://schemas.microsoft.com/office/drawing/2014/main" id="{54FDFCA1-1960-446E-BCDF-02F9C21C2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49" y="3788134"/>
            <a:ext cx="1028314" cy="223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7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1CB94D6-CBDF-BC40-9D5D-C4D111CEC7AF}"/>
              </a:ext>
            </a:extLst>
          </p:cNvPr>
          <p:cNvSpPr>
            <a:spLocks noGrp="1"/>
          </p:cNvSpPr>
          <p:nvPr>
            <p:ph type="sldNum" sz="quarter" idx="11"/>
          </p:nvPr>
        </p:nvSpPr>
        <p:spPr>
          <a:prstGeom prst="rect">
            <a:avLst/>
          </a:prstGeom>
        </p:spPr>
        <p:txBody>
          <a:bodyPr/>
          <a:lstStyle/>
          <a:p>
            <a:pPr algn="ctr"/>
            <a:fld id="{BA3B4795-6AD7-EB4E-B663-627174C97DBC}" type="slidenum">
              <a:rPr lang="de-DE" smtClean="0"/>
              <a:pPr algn="ctr"/>
              <a:t>9</a:t>
            </a:fld>
            <a:endParaRPr lang="de-DE" dirty="0"/>
          </a:p>
        </p:txBody>
      </p:sp>
      <p:sp>
        <p:nvSpPr>
          <p:cNvPr id="9" name="Titel 8">
            <a:extLst>
              <a:ext uri="{FF2B5EF4-FFF2-40B4-BE49-F238E27FC236}">
                <a16:creationId xmlns:a16="http://schemas.microsoft.com/office/drawing/2014/main" id="{3A19ADD3-EBE2-0A44-8456-44027DC1EBCA}"/>
              </a:ext>
            </a:extLst>
          </p:cNvPr>
          <p:cNvSpPr>
            <a:spLocks noGrp="1"/>
          </p:cNvSpPr>
          <p:nvPr>
            <p:ph type="title"/>
          </p:nvPr>
        </p:nvSpPr>
        <p:spPr/>
        <p:txBody>
          <a:bodyPr/>
          <a:lstStyle/>
          <a:p>
            <a:br>
              <a:rPr lang="de-DE" sz="1800" dirty="0"/>
            </a:br>
            <a:r>
              <a:rPr lang="de-DE" sz="1800" dirty="0"/>
              <a:t>Elektronische Arbeitsunfähigkeitsbescheinigung (eAU)</a:t>
            </a:r>
          </a:p>
        </p:txBody>
      </p:sp>
      <p:graphicFrame>
        <p:nvGraphicFramePr>
          <p:cNvPr id="5" name="Diagramm 4">
            <a:extLst>
              <a:ext uri="{FF2B5EF4-FFF2-40B4-BE49-F238E27FC236}">
                <a16:creationId xmlns:a16="http://schemas.microsoft.com/office/drawing/2014/main" id="{75DC6315-7FF8-4006-B1ED-74E41E920881}"/>
              </a:ext>
            </a:extLst>
          </p:cNvPr>
          <p:cNvGraphicFramePr/>
          <p:nvPr>
            <p:extLst>
              <p:ext uri="{D42A27DB-BD31-4B8C-83A1-F6EECF244321}">
                <p14:modId xmlns:p14="http://schemas.microsoft.com/office/powerpoint/2010/main" val="45020792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B8D957C9-0F0B-49DA-8AB8-F11475AF706B}"/>
              </a:ext>
            </a:extLst>
          </p:cNvPr>
          <p:cNvSpPr txBox="1"/>
          <p:nvPr/>
        </p:nvSpPr>
        <p:spPr>
          <a:xfrm>
            <a:off x="931178" y="5612235"/>
            <a:ext cx="6688822"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t>An die IKK Südwest gesendete eAU (2022): </a:t>
            </a:r>
            <a:r>
              <a:rPr lang="de-DE" sz="1600" b="1" dirty="0"/>
              <a:t>236.868</a:t>
            </a:r>
            <a:r>
              <a:rPr lang="de-DE" sz="1600" dirty="0"/>
              <a:t> </a:t>
            </a:r>
          </a:p>
          <a:p>
            <a:pPr marL="285750" indent="-285750">
              <a:buFont typeface="Wingdings" panose="05000000000000000000" pitchFamily="2" charset="2"/>
              <a:buChar char="Ø"/>
            </a:pPr>
            <a:r>
              <a:rPr lang="de-DE" sz="1600" dirty="0" err="1"/>
              <a:t>eAU</a:t>
            </a:r>
            <a:r>
              <a:rPr lang="de-DE" sz="1600" dirty="0"/>
              <a:t>-Quote im August 2022 bei ca. </a:t>
            </a:r>
            <a:r>
              <a:rPr lang="de-DE" sz="1600" b="1" dirty="0"/>
              <a:t>70%</a:t>
            </a:r>
          </a:p>
        </p:txBody>
      </p:sp>
    </p:spTree>
    <p:extLst>
      <p:ext uri="{BB962C8B-B14F-4D97-AF65-F5344CB8AC3E}">
        <p14:creationId xmlns:p14="http://schemas.microsoft.com/office/powerpoint/2010/main" val="679128062"/>
      </p:ext>
    </p:extLst>
  </p:cSld>
  <p:clrMapOvr>
    <a:masterClrMapping/>
  </p:clrMapOvr>
</p:sld>
</file>

<file path=ppt/theme/theme1.xml><?xml version="1.0" encoding="utf-8"?>
<a:theme xmlns:a="http://schemas.openxmlformats.org/drawingml/2006/main" name="IKK_Titelseiten">
  <a:themeElements>
    <a:clrScheme name="IKK Südwest">
      <a:dk1>
        <a:srgbClr val="000000"/>
      </a:dk1>
      <a:lt1>
        <a:srgbClr val="FFFFFF"/>
      </a:lt1>
      <a:dk2>
        <a:srgbClr val="009FE3"/>
      </a:dk2>
      <a:lt2>
        <a:srgbClr val="E7E6E6"/>
      </a:lt2>
      <a:accent1>
        <a:srgbClr val="009FE3"/>
      </a:accent1>
      <a:accent2>
        <a:srgbClr val="FFFFFF"/>
      </a:accent2>
      <a:accent3>
        <a:srgbClr val="A5A5A5"/>
      </a:accent3>
      <a:accent4>
        <a:srgbClr val="FFC000"/>
      </a:accent4>
      <a:accent5>
        <a:srgbClr val="5B9BD5"/>
      </a:accent5>
      <a:accent6>
        <a:srgbClr val="70AD47"/>
      </a:accent6>
      <a:hlink>
        <a:srgbClr val="009FE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ferent und Thema">
  <a:themeElements>
    <a:clrScheme name="IKK Südwest">
      <a:dk1>
        <a:srgbClr val="000000"/>
      </a:dk1>
      <a:lt1>
        <a:srgbClr val="FFFFFF"/>
      </a:lt1>
      <a:dk2>
        <a:srgbClr val="009FE3"/>
      </a:dk2>
      <a:lt2>
        <a:srgbClr val="E7E6E6"/>
      </a:lt2>
      <a:accent1>
        <a:srgbClr val="009FE3"/>
      </a:accent1>
      <a:accent2>
        <a:srgbClr val="FFFFFF"/>
      </a:accent2>
      <a:accent3>
        <a:srgbClr val="A5A5A5"/>
      </a:accent3>
      <a:accent4>
        <a:srgbClr val="FFC000"/>
      </a:accent4>
      <a:accent5>
        <a:srgbClr val="5B9BD5"/>
      </a:accent5>
      <a:accent6>
        <a:srgbClr val="70AD47"/>
      </a:accent6>
      <a:hlink>
        <a:srgbClr val="009FE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ferent">
  <a:themeElements>
    <a:clrScheme name="IKK Südwest">
      <a:dk1>
        <a:srgbClr val="000000"/>
      </a:dk1>
      <a:lt1>
        <a:srgbClr val="FFFFFF"/>
      </a:lt1>
      <a:dk2>
        <a:srgbClr val="009FE3"/>
      </a:dk2>
      <a:lt2>
        <a:srgbClr val="E7E6E6"/>
      </a:lt2>
      <a:accent1>
        <a:srgbClr val="009FE3"/>
      </a:accent1>
      <a:accent2>
        <a:srgbClr val="FFFFFF"/>
      </a:accent2>
      <a:accent3>
        <a:srgbClr val="A5A5A5"/>
      </a:accent3>
      <a:accent4>
        <a:srgbClr val="FFC000"/>
      </a:accent4>
      <a:accent5>
        <a:srgbClr val="5B9BD5"/>
      </a:accent5>
      <a:accent6>
        <a:srgbClr val="70AD47"/>
      </a:accent6>
      <a:hlink>
        <a:srgbClr val="009FE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a">
  <a:themeElements>
    <a:clrScheme name="IKK Südwest">
      <a:dk1>
        <a:srgbClr val="000000"/>
      </a:dk1>
      <a:lt1>
        <a:srgbClr val="FFFFFF"/>
      </a:lt1>
      <a:dk2>
        <a:srgbClr val="009FE3"/>
      </a:dk2>
      <a:lt2>
        <a:srgbClr val="E7E6E6"/>
      </a:lt2>
      <a:accent1>
        <a:srgbClr val="009FE3"/>
      </a:accent1>
      <a:accent2>
        <a:srgbClr val="FFFFFF"/>
      </a:accent2>
      <a:accent3>
        <a:srgbClr val="A5A5A5"/>
      </a:accent3>
      <a:accent4>
        <a:srgbClr val="FFC000"/>
      </a:accent4>
      <a:accent5>
        <a:srgbClr val="5B9BD5"/>
      </a:accent5>
      <a:accent6>
        <a:srgbClr val="70AD47"/>
      </a:accent6>
      <a:hlink>
        <a:srgbClr val="009FE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KK_Schlussseit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BKM - Präsentation Masterfolien</Template>
  <TotalTime>0</TotalTime>
  <Words>683</Words>
  <Application>Microsoft Office PowerPoint</Application>
  <PresentationFormat>Bildschirmpräsentation (4:3)</PresentationFormat>
  <Paragraphs>67</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14</vt:i4>
      </vt:variant>
    </vt:vector>
  </HeadingPairs>
  <TitlesOfParts>
    <vt:vector size="24" baseType="lpstr">
      <vt:lpstr>Arial</vt:lpstr>
      <vt:lpstr>Arial Unicode MS</vt:lpstr>
      <vt:lpstr>Calibri</vt:lpstr>
      <vt:lpstr>Helvetica</vt:lpstr>
      <vt:lpstr>Wingdings</vt:lpstr>
      <vt:lpstr>IKK_Titelseiten</vt:lpstr>
      <vt:lpstr>Referent und Thema</vt:lpstr>
      <vt:lpstr>Referent</vt:lpstr>
      <vt:lpstr>Thema</vt:lpstr>
      <vt:lpstr>IKK_Schlussseiten</vt:lpstr>
      <vt:lpstr>Kurzvorstellung eAU und eRezept</vt:lpstr>
      <vt:lpstr> Elektronische Arbeitsunfähigkeitsbescheinigung (eAU)</vt:lpstr>
      <vt:lpstr> Elektronische Arbeitsunfähigkeitsbescheinigung (eAU)</vt:lpstr>
      <vt:lpstr> Elektronische Arbeitsunfähigkeitsbescheinigung (eAU)</vt:lpstr>
      <vt:lpstr> Elektronische Arbeitsunfähigkeitsbescheinigung (eAU)</vt:lpstr>
      <vt:lpstr> Elektronische Arbeitsunfähigkeitsbescheinigung (eAU)</vt:lpstr>
      <vt:lpstr> Elektronische Arbeitsunfähigkeitsbescheinigung (eAU)</vt:lpstr>
      <vt:lpstr> Elektronische Arbeitsunfähigkeitsbescheinigung (eAU)</vt:lpstr>
      <vt:lpstr> Elektronische Arbeitsunfähigkeitsbescheinigung (eAU)</vt:lpstr>
      <vt:lpstr> Elektronisches Rezept (eRezept)</vt:lpstr>
      <vt:lpstr> Elektronisches Rezept (eRezept)</vt:lpstr>
      <vt:lpstr> Elektronisches Rezept (eRezept)</vt:lpstr>
      <vt:lpstr> Elektronisches Rezept (eRezept)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Blees, Sebastian (IKK Südwest)</dc:creator>
  <cp:lastModifiedBy>Bastian, Yvonne (IKK Südwest)</cp:lastModifiedBy>
  <cp:revision>40</cp:revision>
  <dcterms:created xsi:type="dcterms:W3CDTF">2022-09-12T11:02:19Z</dcterms:created>
  <dcterms:modified xsi:type="dcterms:W3CDTF">2022-10-07T10:07:02Z</dcterms:modified>
</cp:coreProperties>
</file>